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1"/>
  </p:notesMasterIdLst>
  <p:handoutMasterIdLst>
    <p:handoutMasterId r:id="rId52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33" r:id="rId41"/>
    <p:sldId id="319" r:id="rId42"/>
    <p:sldId id="321" r:id="rId43"/>
    <p:sldId id="322" r:id="rId44"/>
    <p:sldId id="323" r:id="rId45"/>
    <p:sldId id="288" r:id="rId46"/>
    <p:sldId id="289" r:id="rId47"/>
    <p:sldId id="320" r:id="rId48"/>
    <p:sldId id="274" r:id="rId49"/>
    <p:sldId id="329" r:id="rId50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522"/>
    <p:restoredTop sz="85205"/>
  </p:normalViewPr>
  <p:slideViewPr>
    <p:cSldViewPr snapToGrid="0" snapToObjects="1">
      <p:cViewPr varScale="1">
        <p:scale>
          <a:sx n="107" d="100"/>
          <a:sy n="107" d="100"/>
        </p:scale>
        <p:origin x="832" y="1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commentAuthors" Target="commentAuthors.xml"/><Relationship Id="rId58" Type="http://schemas.microsoft.com/office/2016/11/relationships/changesInfo" Target="changesInfos/changesInfo1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5/10/relationships/revisionInfo" Target="revisionInfo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ableStyles" Target="tableStyle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8/6/25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8/6/25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6917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0707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1982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816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3778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8/6/25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8/6/25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8/6/25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&lt;Haoran</a:t>
            </a:r>
            <a:r>
              <a:rPr lang="zh-CN" alt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 </a:t>
            </a:r>
            <a:r>
              <a:rPr lang="en-US" altLang="zh-CN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Li</a:t>
            </a:r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&gt;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&lt;05-08-2025&gt;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6476363" cy="4351338"/>
          </a:xfrm>
          <a:prstGeom prst="rect">
            <a:avLst/>
          </a:prstGeom>
        </p:spPr>
        <p:txBody>
          <a:bodyPr/>
          <a:lstStyle/>
          <a:p>
            <a:r>
              <a:rPr lang="en" altLang="zh-CN" sz="2000" dirty="0"/>
              <a:t>Merged Data: API + Wikipedia sources</a:t>
            </a:r>
          </a:p>
          <a:p>
            <a:r>
              <a:rPr lang="en" altLang="zh-CN" sz="2000" dirty="0"/>
              <a:t>Missing Values: Filled payload mass with mean</a:t>
            </a:r>
          </a:p>
          <a:p>
            <a:r>
              <a:rPr lang="en" altLang="zh-CN" sz="2000" dirty="0"/>
              <a:t>Feature Engineering: Launch sites stats, orbit types</a:t>
            </a:r>
          </a:p>
          <a:p>
            <a:r>
              <a:rPr lang="en" altLang="zh-CN" sz="2000" dirty="0"/>
              <a:t>Label Creation: Landing success(1)/failure(0)</a:t>
            </a:r>
          </a:p>
          <a:p>
            <a:r>
              <a:rPr lang="en" altLang="zh-CN" sz="2000" dirty="0"/>
              <a:t>Output: Clean structured dataset</a:t>
            </a:r>
          </a:p>
          <a:p>
            <a:r>
              <a:rPr lang="en-US" sz="2200" dirty="0">
                <a:solidFill>
                  <a:srgbClr val="FF0000"/>
                </a:solidFill>
                <a:latin typeface="Abadi" panose="020B0604020104020204" pitchFamily="34" charset="0"/>
              </a:rPr>
              <a:t>GitHub URL: https://</a:t>
            </a:r>
            <a:r>
              <a:rPr lang="en-US" sz="2200" dirty="0" err="1">
                <a:solidFill>
                  <a:srgbClr val="FF0000"/>
                </a:solidFill>
                <a:latin typeface="Abadi" panose="020B0604020104020204" pitchFamily="34" charset="0"/>
              </a:rPr>
              <a:t>github.com</a:t>
            </a:r>
            <a:r>
              <a:rPr lang="en-US" sz="2200" dirty="0">
                <a:solidFill>
                  <a:srgbClr val="FF0000"/>
                </a:solidFill>
                <a:latin typeface="Abadi" panose="020B0604020104020204" pitchFamily="34" charset="0"/>
              </a:rPr>
              <a:t>/</a:t>
            </a:r>
            <a:r>
              <a:rPr lang="en-US" sz="2200" dirty="0" err="1">
                <a:solidFill>
                  <a:srgbClr val="FF0000"/>
                </a:solidFill>
                <a:latin typeface="Abadi" panose="020B0604020104020204" pitchFamily="34" charset="0"/>
              </a:rPr>
              <a:t>HarlanAlternative</a:t>
            </a:r>
            <a:r>
              <a:rPr lang="en-US" sz="2200" dirty="0">
                <a:solidFill>
                  <a:srgbClr val="FF0000"/>
                </a:solidFill>
                <a:latin typeface="Abadi" panose="020B0604020104020204" pitchFamily="34" charset="0"/>
              </a:rPr>
              <a:t>/</a:t>
            </a:r>
            <a:r>
              <a:rPr lang="en-US" sz="2200" dirty="0" err="1">
                <a:solidFill>
                  <a:srgbClr val="FF0000"/>
                </a:solidFill>
                <a:latin typeface="Abadi" panose="020B0604020104020204" pitchFamily="34" charset="0"/>
              </a:rPr>
              <a:t>ForIBM_capstone</a:t>
            </a:r>
            <a:r>
              <a:rPr lang="en-US" sz="2200" dirty="0">
                <a:solidFill>
                  <a:srgbClr val="FF0000"/>
                </a:solidFill>
                <a:latin typeface="Abadi" panose="020B0604020104020204" pitchFamily="34" charset="0"/>
              </a:rPr>
              <a:t>/blob/main/labs-jupyter-spacex-Data%20wrangling-v2.ipynb</a:t>
            </a:r>
            <a:endParaRPr lang="en-US" dirty="0"/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6FA4DC4-C96E-7CD8-66B5-C41DE24941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7287" y="1466164"/>
            <a:ext cx="5604713" cy="4559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516866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en-US" altLang="zh-CN" sz="1800" dirty="0"/>
              <a:t>1.</a:t>
            </a:r>
            <a:r>
              <a:rPr lang="zh-CN" altLang="en-US" sz="1800" dirty="0"/>
              <a:t> </a:t>
            </a:r>
            <a:r>
              <a:rPr lang="en" altLang="zh-CN" sz="1800" dirty="0"/>
              <a:t>Launch Success Analysis:</a:t>
            </a:r>
          </a:p>
          <a:p>
            <a:pPr lvl="1"/>
            <a:r>
              <a:rPr lang="en" altLang="zh-CN" sz="1800" dirty="0"/>
              <a:t>Flight Number vs Launch Sites (</a:t>
            </a:r>
            <a:r>
              <a:rPr lang="en" altLang="zh-CN" sz="1800" dirty="0" err="1"/>
              <a:t>Catplot</a:t>
            </a:r>
            <a:r>
              <a:rPr lang="en" altLang="zh-CN" sz="1800" dirty="0"/>
              <a:t>)</a:t>
            </a:r>
          </a:p>
          <a:p>
            <a:pPr lvl="1"/>
            <a:r>
              <a:rPr lang="en" altLang="zh-CN" sz="1800" dirty="0"/>
              <a:t>Purpose: Track success rate across different launch locations</a:t>
            </a:r>
          </a:p>
          <a:p>
            <a:pPr marL="0" indent="0">
              <a:buNone/>
            </a:pPr>
            <a:r>
              <a:rPr lang="en-US" altLang="zh-CN" sz="1800" dirty="0"/>
              <a:t>2.</a:t>
            </a:r>
            <a:r>
              <a:rPr lang="zh-CN" altLang="en-US" sz="1800" dirty="0"/>
              <a:t> </a:t>
            </a:r>
            <a:r>
              <a:rPr lang="en" altLang="zh-CN" sz="1800" dirty="0"/>
              <a:t>Payload Analysis:</a:t>
            </a:r>
          </a:p>
          <a:p>
            <a:pPr lvl="1"/>
            <a:r>
              <a:rPr lang="en" altLang="zh-CN" sz="1800" dirty="0"/>
              <a:t>Payload Mass vs Launch Sites (</a:t>
            </a:r>
            <a:r>
              <a:rPr lang="en" altLang="zh-CN" sz="1800" dirty="0" err="1"/>
              <a:t>Catplot</a:t>
            </a:r>
            <a:r>
              <a:rPr lang="en" altLang="zh-CN" sz="1800" dirty="0"/>
              <a:t>)</a:t>
            </a:r>
          </a:p>
          <a:p>
            <a:pPr lvl="1"/>
            <a:r>
              <a:rPr lang="en" altLang="zh-CN" sz="1800" dirty="0"/>
              <a:t>Purpose: Analyze payload capacity impact on success</a:t>
            </a:r>
          </a:p>
          <a:p>
            <a:pPr marL="0" indent="0">
              <a:buNone/>
            </a:pPr>
            <a:r>
              <a:rPr lang="en-US" altLang="zh-CN" sz="1800" dirty="0"/>
              <a:t>3.</a:t>
            </a:r>
            <a:r>
              <a:rPr lang="zh-CN" altLang="en-US" sz="1800" dirty="0"/>
              <a:t> </a:t>
            </a:r>
            <a:r>
              <a:rPr lang="en" altLang="zh-CN" sz="1800" dirty="0"/>
              <a:t>Orbit Type Analysis:</a:t>
            </a:r>
          </a:p>
          <a:p>
            <a:pPr lvl="1"/>
            <a:r>
              <a:rPr lang="en" altLang="zh-CN" sz="1800" dirty="0"/>
              <a:t>Success Rate by Orbit (Bar Chart)</a:t>
            </a:r>
          </a:p>
          <a:p>
            <a:pPr lvl="1"/>
            <a:r>
              <a:rPr lang="en" altLang="zh-CN" sz="1800" dirty="0"/>
              <a:t>Purpose: Identify most reliable orbit types</a:t>
            </a:r>
          </a:p>
          <a:p>
            <a:pPr marL="0" indent="0">
              <a:buNone/>
            </a:pPr>
            <a:r>
              <a:rPr lang="en-US" altLang="zh-CN" sz="1800" dirty="0"/>
              <a:t>4.</a:t>
            </a:r>
            <a:r>
              <a:rPr lang="zh-CN" altLang="en-US" sz="1800" dirty="0"/>
              <a:t> </a:t>
            </a:r>
            <a:r>
              <a:rPr lang="en" altLang="zh-CN" sz="1800" dirty="0"/>
              <a:t>Trend Analysis:</a:t>
            </a:r>
          </a:p>
          <a:p>
            <a:pPr lvl="1"/>
            <a:r>
              <a:rPr lang="en" altLang="zh-CN" sz="1800" dirty="0"/>
              <a:t>Success Rate by Year (Line Plot)</a:t>
            </a:r>
          </a:p>
          <a:p>
            <a:pPr lvl="1"/>
            <a:r>
              <a:rPr lang="en" altLang="zh-CN" sz="1800" dirty="0"/>
              <a:t>Purpose: Show launch reliability improvement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rgbClr val="FF0000"/>
                </a:solidFill>
                <a:latin typeface="Abadi" panose="020B0604020104020204" pitchFamily="34" charset="0"/>
              </a:rPr>
              <a:t>GitHub </a:t>
            </a:r>
            <a:r>
              <a:rPr lang="en-US" sz="2200" dirty="0" err="1">
                <a:solidFill>
                  <a:srgbClr val="FF0000"/>
                </a:solidFill>
                <a:latin typeface="Abadi" panose="020B0604020104020204" pitchFamily="34" charset="0"/>
              </a:rPr>
              <a:t>URL:https</a:t>
            </a:r>
            <a:r>
              <a:rPr lang="en-US" sz="2200" dirty="0">
                <a:solidFill>
                  <a:srgbClr val="FF0000"/>
                </a:solidFill>
                <a:latin typeface="Abadi" panose="020B0604020104020204" pitchFamily="34" charset="0"/>
              </a:rPr>
              <a:t>://</a:t>
            </a:r>
            <a:r>
              <a:rPr lang="en-US" sz="2200" dirty="0" err="1">
                <a:solidFill>
                  <a:srgbClr val="FF0000"/>
                </a:solidFill>
                <a:latin typeface="Abadi" panose="020B0604020104020204" pitchFamily="34" charset="0"/>
              </a:rPr>
              <a:t>github.com</a:t>
            </a:r>
            <a:r>
              <a:rPr lang="en-US" sz="2200" dirty="0">
                <a:solidFill>
                  <a:srgbClr val="FF0000"/>
                </a:solidFill>
                <a:latin typeface="Abadi" panose="020B0604020104020204" pitchFamily="34" charset="0"/>
              </a:rPr>
              <a:t>/</a:t>
            </a:r>
            <a:r>
              <a:rPr lang="en-US" sz="2200" dirty="0" err="1">
                <a:solidFill>
                  <a:srgbClr val="FF0000"/>
                </a:solidFill>
                <a:latin typeface="Abadi" panose="020B0604020104020204" pitchFamily="34" charset="0"/>
              </a:rPr>
              <a:t>HarlanAlternative</a:t>
            </a:r>
            <a:r>
              <a:rPr lang="en-US" sz="2200" dirty="0">
                <a:solidFill>
                  <a:srgbClr val="FF0000"/>
                </a:solidFill>
                <a:latin typeface="Abadi" panose="020B0604020104020204" pitchFamily="34" charset="0"/>
              </a:rPr>
              <a:t>/</a:t>
            </a:r>
            <a:r>
              <a:rPr lang="en-US" sz="2200" dirty="0" err="1">
                <a:solidFill>
                  <a:srgbClr val="FF0000"/>
                </a:solidFill>
                <a:latin typeface="Abadi" panose="020B0604020104020204" pitchFamily="34" charset="0"/>
              </a:rPr>
              <a:t>ForIBM_capstone</a:t>
            </a:r>
            <a:r>
              <a:rPr lang="en-US" sz="2200" dirty="0">
                <a:solidFill>
                  <a:srgbClr val="FF0000"/>
                </a:solidFill>
                <a:latin typeface="Abadi" panose="020B0604020104020204" pitchFamily="34" charset="0"/>
              </a:rPr>
              <a:t>/blob/main/jupyter-labs-eda-dataviz-v2.ipynb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5017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en" altLang="zh-CN" sz="1800" dirty="0"/>
              <a:t>Basic Analysis:</a:t>
            </a:r>
          </a:p>
          <a:p>
            <a:pPr lvl="1"/>
            <a:r>
              <a:rPr lang="en" altLang="zh-CN" sz="1800" dirty="0"/>
              <a:t>Identified unique launch sites</a:t>
            </a:r>
          </a:p>
          <a:p>
            <a:pPr lvl="1"/>
            <a:r>
              <a:rPr lang="en" altLang="zh-CN" sz="1800" dirty="0"/>
              <a:t>Examined CCA launch records</a:t>
            </a:r>
          </a:p>
          <a:p>
            <a:pPr lvl="1"/>
            <a:r>
              <a:rPr lang="en" altLang="zh-CN" sz="1800" dirty="0"/>
              <a:t>Analyzed NASA CRS missions payload</a:t>
            </a:r>
          </a:p>
          <a:p>
            <a:pPr marL="0" indent="0">
              <a:buNone/>
            </a:pPr>
            <a:r>
              <a:rPr lang="en" altLang="zh-CN" sz="1800" dirty="0"/>
              <a:t>Performance Analysis:</a:t>
            </a:r>
          </a:p>
          <a:p>
            <a:pPr lvl="1"/>
            <a:r>
              <a:rPr lang="en" altLang="zh-CN" sz="1800" dirty="0"/>
              <a:t>Calculated F9 v1.1 payload metrics</a:t>
            </a:r>
          </a:p>
          <a:p>
            <a:pPr lvl="1"/>
            <a:r>
              <a:rPr lang="en" altLang="zh-CN" sz="1800" dirty="0"/>
              <a:t>Tracked landing success timeline</a:t>
            </a:r>
          </a:p>
          <a:p>
            <a:pPr lvl="1"/>
            <a:r>
              <a:rPr lang="en" altLang="zh-CN" sz="1800" dirty="0"/>
              <a:t>Evaluated drone ship landing performance</a:t>
            </a:r>
          </a:p>
          <a:p>
            <a:pPr marL="0" indent="0">
              <a:buNone/>
            </a:pPr>
            <a:r>
              <a:rPr lang="en" altLang="zh-CN" sz="1800" dirty="0"/>
              <a:t>Mission Statistics:</a:t>
            </a:r>
          </a:p>
          <a:p>
            <a:pPr lvl="1"/>
            <a:r>
              <a:rPr lang="en" altLang="zh-CN" sz="1800" dirty="0"/>
              <a:t>Quantified mission outcomes</a:t>
            </a:r>
          </a:p>
          <a:p>
            <a:pPr lvl="1"/>
            <a:r>
              <a:rPr lang="en" altLang="zh-CN" sz="1800" dirty="0"/>
              <a:t>Found payload capacity limits</a:t>
            </a:r>
          </a:p>
          <a:p>
            <a:pPr lvl="1"/>
            <a:r>
              <a:rPr lang="en" altLang="zh-CN" sz="1800" dirty="0"/>
              <a:t>Analyzed 2015 landing failures</a:t>
            </a:r>
          </a:p>
          <a:p>
            <a:pPr lvl="1"/>
            <a:r>
              <a:rPr lang="en" altLang="zh-CN" sz="1800" dirty="0"/>
              <a:t>Studied 2010-2017 success rates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rgbClr val="FF0000"/>
                </a:solidFill>
                <a:latin typeface="Abadi" panose="020B0604020104020204" pitchFamily="34" charset="0"/>
              </a:rPr>
              <a:t>GitHub </a:t>
            </a:r>
            <a:r>
              <a:rPr lang="en-US" sz="2200" dirty="0" err="1">
                <a:solidFill>
                  <a:srgbClr val="FF0000"/>
                </a:solidFill>
                <a:latin typeface="Abadi" panose="020B0604020104020204" pitchFamily="34" charset="0"/>
              </a:rPr>
              <a:t>URL:https</a:t>
            </a:r>
            <a:r>
              <a:rPr lang="en-US" sz="2200" dirty="0">
                <a:solidFill>
                  <a:srgbClr val="FF0000"/>
                </a:solidFill>
                <a:latin typeface="Abadi" panose="020B0604020104020204" pitchFamily="34" charset="0"/>
              </a:rPr>
              <a:t>://</a:t>
            </a:r>
            <a:r>
              <a:rPr lang="en-US" sz="2200" dirty="0" err="1">
                <a:solidFill>
                  <a:srgbClr val="FF0000"/>
                </a:solidFill>
                <a:latin typeface="Abadi" panose="020B0604020104020204" pitchFamily="34" charset="0"/>
              </a:rPr>
              <a:t>github.com</a:t>
            </a:r>
            <a:r>
              <a:rPr lang="en-US" sz="2200" dirty="0">
                <a:solidFill>
                  <a:srgbClr val="FF0000"/>
                </a:solidFill>
                <a:latin typeface="Abadi" panose="020B0604020104020204" pitchFamily="34" charset="0"/>
              </a:rPr>
              <a:t>/</a:t>
            </a:r>
            <a:r>
              <a:rPr lang="en-US" sz="2200" dirty="0" err="1">
                <a:solidFill>
                  <a:srgbClr val="FF0000"/>
                </a:solidFill>
                <a:latin typeface="Abadi" panose="020B0604020104020204" pitchFamily="34" charset="0"/>
              </a:rPr>
              <a:t>HarlanAlternative</a:t>
            </a:r>
            <a:r>
              <a:rPr lang="en-US" sz="2200" dirty="0">
                <a:solidFill>
                  <a:srgbClr val="FF0000"/>
                </a:solidFill>
                <a:latin typeface="Abadi" panose="020B0604020104020204" pitchFamily="34" charset="0"/>
              </a:rPr>
              <a:t>/</a:t>
            </a:r>
            <a:r>
              <a:rPr lang="en-US" sz="2200" dirty="0" err="1">
                <a:solidFill>
                  <a:srgbClr val="FF0000"/>
                </a:solidFill>
                <a:latin typeface="Abadi" panose="020B0604020104020204" pitchFamily="34" charset="0"/>
              </a:rPr>
              <a:t>ForIBM_capstone</a:t>
            </a:r>
            <a:r>
              <a:rPr lang="en-US" sz="2200" dirty="0">
                <a:solidFill>
                  <a:srgbClr val="FF0000"/>
                </a:solidFill>
                <a:latin typeface="Abadi" panose="020B0604020104020204" pitchFamily="34" charset="0"/>
              </a:rPr>
              <a:t>/blob/main/</a:t>
            </a:r>
            <a:r>
              <a:rPr lang="en-US" sz="2200" dirty="0" err="1">
                <a:solidFill>
                  <a:srgbClr val="FF0000"/>
                </a:solidFill>
                <a:latin typeface="Abadi" panose="020B0604020104020204" pitchFamily="34" charset="0"/>
              </a:rPr>
              <a:t>jupyter</a:t>
            </a:r>
            <a:r>
              <a:rPr lang="en-US" sz="2200" dirty="0">
                <a:solidFill>
                  <a:srgbClr val="FF0000"/>
                </a:solidFill>
                <a:latin typeface="Abadi" panose="020B0604020104020204" pitchFamily="34" charset="0"/>
              </a:rPr>
              <a:t>-labs-</a:t>
            </a:r>
            <a:r>
              <a:rPr lang="en-US" sz="2200" dirty="0" err="1">
                <a:solidFill>
                  <a:srgbClr val="FF0000"/>
                </a:solidFill>
                <a:latin typeface="Abadi" panose="020B0604020104020204" pitchFamily="34" charset="0"/>
              </a:rPr>
              <a:t>eda</a:t>
            </a:r>
            <a:r>
              <a:rPr lang="en-US" sz="2200" dirty="0">
                <a:solidFill>
                  <a:srgbClr val="FF0000"/>
                </a:solidFill>
                <a:latin typeface="Abadi" panose="020B0604020104020204" pitchFamily="34" charset="0"/>
              </a:rPr>
              <a:t>-</a:t>
            </a:r>
            <a:r>
              <a:rPr lang="en-US" sz="2200" dirty="0" err="1">
                <a:solidFill>
                  <a:srgbClr val="FF0000"/>
                </a:solidFill>
                <a:latin typeface="Abadi" panose="020B0604020104020204" pitchFamily="34" charset="0"/>
              </a:rPr>
              <a:t>sql-coursera_sqllite.ipynb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41131" y="1397876"/>
            <a:ext cx="10899228" cy="5460124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>
              <a:spcBef>
                <a:spcPts val="1350"/>
              </a:spcBef>
              <a:spcAft>
                <a:spcPts val="600"/>
              </a:spcAft>
              <a:buNone/>
            </a:pPr>
            <a:r>
              <a:rPr lang="en" altLang="zh-CN" sz="1600" b="1" dirty="0">
                <a:effectLst/>
              </a:rPr>
              <a:t>Interactive Map Elements:</a:t>
            </a:r>
          </a:p>
          <a:p>
            <a:pPr>
              <a:spcBef>
                <a:spcPts val="150"/>
              </a:spcBef>
              <a:spcAft>
                <a:spcPts val="150"/>
              </a:spcAft>
              <a:buFont typeface="+mj-lt"/>
              <a:buAutoNum type="arabicPeriod"/>
            </a:pPr>
            <a:r>
              <a:rPr lang="en" altLang="zh-CN" sz="1600" dirty="0">
                <a:effectLst/>
              </a:rPr>
              <a:t>Base Features:</a:t>
            </a:r>
          </a:p>
          <a:p>
            <a:pPr lvl="1">
              <a:spcBef>
                <a:spcPts val="150"/>
              </a:spcBef>
              <a:spcAft>
                <a:spcPts val="150"/>
              </a:spcAft>
            </a:pPr>
            <a:r>
              <a:rPr lang="en" altLang="zh-CN" sz="1500" dirty="0">
                <a:effectLst/>
              </a:rPr>
              <a:t>Markers: Launch site locations with names</a:t>
            </a:r>
          </a:p>
          <a:p>
            <a:pPr lvl="1">
              <a:spcBef>
                <a:spcPts val="150"/>
              </a:spcBef>
              <a:spcAft>
                <a:spcPts val="150"/>
              </a:spcAft>
            </a:pPr>
            <a:r>
              <a:rPr lang="en" altLang="zh-CN" sz="1500" dirty="0">
                <a:effectLst/>
              </a:rPr>
              <a:t>Circles: 1km radius around each site</a:t>
            </a:r>
          </a:p>
          <a:p>
            <a:pPr lvl="1">
              <a:spcBef>
                <a:spcPts val="150"/>
              </a:spcBef>
              <a:spcAft>
                <a:spcPts val="150"/>
              </a:spcAft>
            </a:pPr>
            <a:r>
              <a:rPr lang="en" altLang="zh-CN" sz="1500" dirty="0">
                <a:effectLst/>
              </a:rPr>
              <a:t>Mouse position tracker for coordinates</a:t>
            </a:r>
          </a:p>
          <a:p>
            <a:pPr>
              <a:spcBef>
                <a:spcPts val="150"/>
              </a:spcBef>
              <a:spcAft>
                <a:spcPts val="150"/>
              </a:spcAft>
              <a:buFont typeface="+mj-lt"/>
              <a:buAutoNum type="arabicPeriod" startAt="2"/>
            </a:pPr>
            <a:r>
              <a:rPr lang="en" altLang="zh-CN" sz="1600" dirty="0">
                <a:effectLst/>
              </a:rPr>
              <a:t>Launch Data Visualization:</a:t>
            </a:r>
          </a:p>
          <a:p>
            <a:pPr lvl="1">
              <a:spcBef>
                <a:spcPts val="150"/>
              </a:spcBef>
              <a:spcAft>
                <a:spcPts val="150"/>
              </a:spcAft>
            </a:pPr>
            <a:r>
              <a:rPr lang="en" altLang="zh-CN" sz="1500" dirty="0">
                <a:effectLst/>
              </a:rPr>
              <a:t>Success/failure color-coded markers</a:t>
            </a:r>
          </a:p>
          <a:p>
            <a:pPr lvl="1">
              <a:spcBef>
                <a:spcPts val="150"/>
              </a:spcBef>
              <a:spcAft>
                <a:spcPts val="150"/>
              </a:spcAft>
            </a:pPr>
            <a:r>
              <a:rPr lang="en" altLang="zh-CN" sz="1500" dirty="0">
                <a:effectLst/>
              </a:rPr>
              <a:t>Marker clusters for dense areas</a:t>
            </a:r>
          </a:p>
          <a:p>
            <a:pPr lvl="1">
              <a:spcBef>
                <a:spcPts val="150"/>
              </a:spcBef>
              <a:spcAft>
                <a:spcPts val="150"/>
              </a:spcAft>
            </a:pPr>
            <a:r>
              <a:rPr lang="en" altLang="zh-CN" sz="1500" dirty="0">
                <a:effectLst/>
              </a:rPr>
              <a:t>Popup info: Site name and success rate</a:t>
            </a:r>
          </a:p>
          <a:p>
            <a:pPr>
              <a:spcBef>
                <a:spcPts val="150"/>
              </a:spcBef>
              <a:spcAft>
                <a:spcPts val="150"/>
              </a:spcAft>
              <a:buFont typeface="+mj-lt"/>
              <a:buAutoNum type="arabicPeriod" startAt="3"/>
            </a:pPr>
            <a:r>
              <a:rPr lang="en" altLang="zh-CN" sz="1600" dirty="0">
                <a:effectLst/>
              </a:rPr>
              <a:t>Distance Analysis:</a:t>
            </a:r>
          </a:p>
          <a:p>
            <a:pPr lvl="1">
              <a:spcBef>
                <a:spcPts val="150"/>
              </a:spcBef>
              <a:spcAft>
                <a:spcPts val="150"/>
              </a:spcAft>
            </a:pPr>
            <a:r>
              <a:rPr lang="en" altLang="zh-CN" sz="1500" dirty="0">
                <a:effectLst/>
              </a:rPr>
              <a:t>Lines: Distance to coastline</a:t>
            </a:r>
          </a:p>
          <a:p>
            <a:pPr lvl="1">
              <a:spcBef>
                <a:spcPts val="150"/>
              </a:spcBef>
              <a:spcAft>
                <a:spcPts val="150"/>
              </a:spcAft>
            </a:pPr>
            <a:r>
              <a:rPr lang="en" altLang="zh-CN" sz="1500" dirty="0">
                <a:effectLst/>
              </a:rPr>
              <a:t>Distance markers with KM values</a:t>
            </a:r>
          </a:p>
          <a:p>
            <a:pPr lvl="1">
              <a:spcBef>
                <a:spcPts val="150"/>
              </a:spcBef>
              <a:spcAft>
                <a:spcPts val="150"/>
              </a:spcAft>
            </a:pPr>
            <a:r>
              <a:rPr lang="en" altLang="zh-CN" sz="1500" dirty="0">
                <a:effectLst/>
              </a:rPr>
              <a:t>Closest points calculation</a:t>
            </a:r>
          </a:p>
          <a:p>
            <a:pPr marL="0" indent="0">
              <a:spcBef>
                <a:spcPts val="150"/>
              </a:spcBef>
              <a:spcAft>
                <a:spcPts val="150"/>
              </a:spcAft>
              <a:buNone/>
            </a:pPr>
            <a:r>
              <a:rPr lang="en" altLang="zh-CN" sz="1600" dirty="0">
                <a:effectLst/>
              </a:rPr>
              <a:t>Purpose:</a:t>
            </a:r>
          </a:p>
          <a:p>
            <a:pPr lvl="1">
              <a:spcBef>
                <a:spcPts val="150"/>
              </a:spcBef>
              <a:spcAft>
                <a:spcPts val="150"/>
              </a:spcAft>
            </a:pPr>
            <a:r>
              <a:rPr lang="en" altLang="zh-CN" sz="1500" dirty="0"/>
              <a:t>Markers &amp; Circles: Identify exact launch locations and coverage</a:t>
            </a:r>
          </a:p>
          <a:p>
            <a:pPr lvl="1">
              <a:spcBef>
                <a:spcPts val="150"/>
              </a:spcBef>
              <a:spcAft>
                <a:spcPts val="150"/>
              </a:spcAft>
            </a:pPr>
            <a:r>
              <a:rPr lang="en" altLang="zh-CN" sz="1500" dirty="0">
                <a:effectLst/>
              </a:rPr>
              <a:t>Color coding: Visualize success patterns</a:t>
            </a:r>
          </a:p>
          <a:p>
            <a:pPr lvl="1">
              <a:spcBef>
                <a:spcPts val="150"/>
              </a:spcBef>
              <a:spcAft>
                <a:spcPts val="150"/>
              </a:spcAft>
            </a:pPr>
            <a:r>
              <a:rPr lang="en" altLang="zh-CN" sz="1500" dirty="0">
                <a:effectLst/>
              </a:rPr>
              <a:t>Distance tools: Analyze geographical factors</a:t>
            </a:r>
          </a:p>
          <a:p>
            <a:pPr lvl="1">
              <a:spcBef>
                <a:spcPts val="150"/>
              </a:spcBef>
              <a:spcAft>
                <a:spcPts val="150"/>
              </a:spcAft>
            </a:pPr>
            <a:r>
              <a:rPr lang="en" altLang="zh-CN" sz="1500" dirty="0">
                <a:effectLst/>
              </a:rPr>
              <a:t>Clustering: Handle overlapping data points</a:t>
            </a:r>
          </a:p>
          <a:p>
            <a:pPr>
              <a:buNone/>
            </a:pPr>
            <a:br>
              <a:rPr lang="en" altLang="zh-CN" sz="1600" dirty="0"/>
            </a:br>
            <a:r>
              <a:rPr lang="en-US" sz="2200" dirty="0">
                <a:solidFill>
                  <a:srgbClr val="FF0000"/>
                </a:solidFill>
                <a:latin typeface="Abadi" panose="020B0604020104020204" pitchFamily="34" charset="0"/>
              </a:rPr>
              <a:t>GitHub URL:</a:t>
            </a:r>
          </a:p>
          <a:p>
            <a:pPr>
              <a:buNone/>
            </a:pPr>
            <a:r>
              <a:rPr lang="en-US" sz="2200" dirty="0">
                <a:solidFill>
                  <a:srgbClr val="FF0000"/>
                </a:solidFill>
                <a:latin typeface="Abadi" panose="020B0604020104020204" pitchFamily="34" charset="0"/>
              </a:rPr>
              <a:t>	https://</a:t>
            </a:r>
            <a:r>
              <a:rPr lang="en-US" sz="2200" dirty="0" err="1">
                <a:solidFill>
                  <a:srgbClr val="FF0000"/>
                </a:solidFill>
                <a:latin typeface="Abadi" panose="020B0604020104020204" pitchFamily="34" charset="0"/>
              </a:rPr>
              <a:t>github.com</a:t>
            </a:r>
            <a:r>
              <a:rPr lang="en-US" sz="2200" dirty="0">
                <a:solidFill>
                  <a:srgbClr val="FF0000"/>
                </a:solidFill>
                <a:latin typeface="Abadi" panose="020B0604020104020204" pitchFamily="34" charset="0"/>
              </a:rPr>
              <a:t>/</a:t>
            </a:r>
            <a:r>
              <a:rPr lang="en-US" sz="2200" dirty="0" err="1">
                <a:solidFill>
                  <a:srgbClr val="FF0000"/>
                </a:solidFill>
                <a:latin typeface="Abadi" panose="020B0604020104020204" pitchFamily="34" charset="0"/>
              </a:rPr>
              <a:t>HarlanAlternative</a:t>
            </a:r>
            <a:r>
              <a:rPr lang="en-US" sz="2200" dirty="0">
                <a:solidFill>
                  <a:srgbClr val="FF0000"/>
                </a:solidFill>
                <a:latin typeface="Abadi" panose="020B0604020104020204" pitchFamily="34" charset="0"/>
              </a:rPr>
              <a:t>/</a:t>
            </a:r>
            <a:r>
              <a:rPr lang="en-US" sz="2200" dirty="0" err="1">
                <a:solidFill>
                  <a:srgbClr val="FF0000"/>
                </a:solidFill>
                <a:latin typeface="Abadi" panose="020B0604020104020204" pitchFamily="34" charset="0"/>
              </a:rPr>
              <a:t>ForIBM_capstone</a:t>
            </a:r>
            <a:r>
              <a:rPr lang="en-US" sz="2200" dirty="0">
                <a:solidFill>
                  <a:srgbClr val="FF0000"/>
                </a:solidFill>
                <a:latin typeface="Abadi" panose="020B0604020104020204" pitchFamily="34" charset="0"/>
              </a:rPr>
              <a:t>/blob/main/lab-jupyter-launch-site-location-v2.ipynb</a:t>
            </a:r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ts val="1350"/>
              </a:spcBef>
              <a:spcAft>
                <a:spcPts val="600"/>
              </a:spcAft>
              <a:buNone/>
            </a:pPr>
            <a:r>
              <a:rPr lang="en" altLang="zh-CN" sz="2000" b="1" dirty="0">
                <a:effectLst/>
              </a:rPr>
              <a:t>Dashboard Components:</a:t>
            </a:r>
          </a:p>
          <a:p>
            <a:pPr lvl="1">
              <a:spcBef>
                <a:spcPts val="150"/>
              </a:spcBef>
              <a:spcAft>
                <a:spcPts val="150"/>
              </a:spcAft>
              <a:buFont typeface="+mj-lt"/>
              <a:buAutoNum type="arabicPeriod"/>
            </a:pPr>
            <a:r>
              <a:rPr lang="en" altLang="zh-CN" sz="2000" dirty="0">
                <a:effectLst/>
              </a:rPr>
              <a:t>Interactive Elements:</a:t>
            </a:r>
          </a:p>
          <a:p>
            <a:pPr lvl="2">
              <a:spcBef>
                <a:spcPts val="150"/>
              </a:spcBef>
              <a:spcAft>
                <a:spcPts val="150"/>
              </a:spcAft>
            </a:pPr>
            <a:r>
              <a:rPr lang="en" altLang="zh-CN" dirty="0">
                <a:effectLst/>
              </a:rPr>
              <a:t>Site dropdown selector</a:t>
            </a:r>
          </a:p>
          <a:p>
            <a:pPr lvl="2">
              <a:spcBef>
                <a:spcPts val="150"/>
              </a:spcBef>
              <a:spcAft>
                <a:spcPts val="150"/>
              </a:spcAft>
            </a:pPr>
            <a:r>
              <a:rPr lang="en" altLang="zh-CN" dirty="0">
                <a:effectLst/>
              </a:rPr>
              <a:t>Payload range slider (0-10000 kg)</a:t>
            </a:r>
          </a:p>
          <a:p>
            <a:pPr lvl="1">
              <a:spcBef>
                <a:spcPts val="150"/>
              </a:spcBef>
              <a:spcAft>
                <a:spcPts val="150"/>
              </a:spcAft>
              <a:buFont typeface="+mj-lt"/>
              <a:buAutoNum type="arabicPeriod"/>
            </a:pPr>
            <a:r>
              <a:rPr lang="en" altLang="zh-CN" sz="2000" dirty="0">
                <a:effectLst/>
              </a:rPr>
              <a:t>Visualizations:</a:t>
            </a:r>
          </a:p>
          <a:p>
            <a:pPr lvl="2">
              <a:spcBef>
                <a:spcPts val="150"/>
              </a:spcBef>
              <a:spcAft>
                <a:spcPts val="150"/>
              </a:spcAft>
            </a:pPr>
            <a:r>
              <a:rPr lang="en" altLang="zh-CN" dirty="0">
                <a:effectLst/>
              </a:rPr>
              <a:t>Pie chart: Success rates by site</a:t>
            </a:r>
          </a:p>
          <a:p>
            <a:pPr lvl="2">
              <a:spcBef>
                <a:spcPts val="150"/>
              </a:spcBef>
              <a:spcAft>
                <a:spcPts val="150"/>
              </a:spcAft>
            </a:pPr>
            <a:r>
              <a:rPr lang="en" altLang="zh-CN" dirty="0">
                <a:effectLst/>
              </a:rPr>
              <a:t>Scatter plot: Payload vs. Success</a:t>
            </a:r>
          </a:p>
          <a:p>
            <a:pPr>
              <a:buNone/>
            </a:pPr>
            <a:r>
              <a:rPr lang="en" altLang="zh-CN" sz="2400" dirty="0">
                <a:effectLst/>
              </a:rPr>
              <a:t>Purpose: Enable real-time analysis of launch success factors across sites and payload ranges</a:t>
            </a:r>
          </a:p>
          <a:p>
            <a:pPr>
              <a:buNone/>
            </a:pPr>
            <a:r>
              <a:rPr lang="en-US" sz="2200" dirty="0">
                <a:solidFill>
                  <a:srgbClr val="FF0000"/>
                </a:solidFill>
                <a:latin typeface="Abadi" panose="020B0604020104020204" pitchFamily="34" charset="0"/>
              </a:rPr>
              <a:t>GitHub URL:</a:t>
            </a:r>
            <a:br>
              <a:rPr lang="en-US" sz="2200" dirty="0">
                <a:solidFill>
                  <a:srgbClr val="FF0000"/>
                </a:solidFill>
                <a:latin typeface="Abadi" panose="020B0604020104020204" pitchFamily="34" charset="0"/>
              </a:rPr>
            </a:br>
            <a:r>
              <a:rPr lang="en-US" sz="2200" dirty="0">
                <a:solidFill>
                  <a:srgbClr val="FF0000"/>
                </a:solidFill>
                <a:latin typeface="Abadi" panose="020B0604020104020204" pitchFamily="34" charset="0"/>
              </a:rPr>
              <a:t>https://</a:t>
            </a:r>
            <a:r>
              <a:rPr lang="en-US" sz="2200" dirty="0" err="1">
                <a:solidFill>
                  <a:srgbClr val="FF0000"/>
                </a:solidFill>
                <a:latin typeface="Abadi" panose="020B0604020104020204" pitchFamily="34" charset="0"/>
              </a:rPr>
              <a:t>github.com</a:t>
            </a:r>
            <a:r>
              <a:rPr lang="en-US" sz="2200" dirty="0">
                <a:solidFill>
                  <a:srgbClr val="FF0000"/>
                </a:solidFill>
                <a:latin typeface="Abadi" panose="020B0604020104020204" pitchFamily="34" charset="0"/>
              </a:rPr>
              <a:t>/</a:t>
            </a:r>
            <a:r>
              <a:rPr lang="en-US" sz="2200" dirty="0" err="1">
                <a:solidFill>
                  <a:srgbClr val="FF0000"/>
                </a:solidFill>
                <a:latin typeface="Abadi" panose="020B0604020104020204" pitchFamily="34" charset="0"/>
              </a:rPr>
              <a:t>HarlanAlternative</a:t>
            </a:r>
            <a:r>
              <a:rPr lang="en-US" sz="2200" dirty="0">
                <a:solidFill>
                  <a:srgbClr val="FF0000"/>
                </a:solidFill>
                <a:latin typeface="Abadi" panose="020B0604020104020204" pitchFamily="34" charset="0"/>
              </a:rPr>
              <a:t>/</a:t>
            </a:r>
            <a:r>
              <a:rPr lang="en-US" sz="2200" dirty="0" err="1">
                <a:solidFill>
                  <a:srgbClr val="FF0000"/>
                </a:solidFill>
                <a:latin typeface="Abadi" panose="020B0604020104020204" pitchFamily="34" charset="0"/>
              </a:rPr>
              <a:t>ForIBM_capstone</a:t>
            </a:r>
            <a:r>
              <a:rPr lang="en-US" sz="2200" dirty="0">
                <a:solidFill>
                  <a:srgbClr val="FF0000"/>
                </a:solidFill>
                <a:latin typeface="Abadi" panose="020B0604020104020204" pitchFamily="34" charset="0"/>
              </a:rPr>
              <a:t>/blob/main/</a:t>
            </a:r>
            <a:r>
              <a:rPr lang="en-US" sz="2200" dirty="0" err="1">
                <a:solidFill>
                  <a:srgbClr val="FF0000"/>
                </a:solidFill>
                <a:latin typeface="Abadi" panose="020B0604020104020204" pitchFamily="34" charset="0"/>
              </a:rPr>
              <a:t>spacex_dash_app.py</a:t>
            </a: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5420583" cy="4351338"/>
          </a:xfrm>
          <a:prstGeom prst="rect">
            <a:avLst/>
          </a:prstGeom>
        </p:spPr>
        <p:txBody>
          <a:bodyPr>
            <a:normAutofit fontScale="77500" lnSpcReduction="20000"/>
          </a:bodyPr>
          <a:lstStyle/>
          <a:p>
            <a:pPr>
              <a:spcBef>
                <a:spcPts val="1350"/>
              </a:spcBef>
              <a:spcAft>
                <a:spcPts val="600"/>
              </a:spcAft>
              <a:buNone/>
            </a:pPr>
            <a:r>
              <a:rPr lang="en" altLang="zh-CN" sz="2200" b="1" dirty="0">
                <a:effectLst/>
              </a:rPr>
              <a:t>Model Development Process:</a:t>
            </a:r>
          </a:p>
          <a:p>
            <a:pPr lvl="1">
              <a:spcBef>
                <a:spcPts val="150"/>
              </a:spcBef>
              <a:spcAft>
                <a:spcPts val="150"/>
              </a:spcAft>
              <a:buFont typeface="+mj-lt"/>
              <a:buAutoNum type="arabicPeriod"/>
            </a:pPr>
            <a:r>
              <a:rPr lang="en" altLang="zh-CN" sz="2200" dirty="0">
                <a:effectLst/>
              </a:rPr>
              <a:t>Data Preparation:</a:t>
            </a:r>
          </a:p>
          <a:p>
            <a:pPr lvl="2">
              <a:spcBef>
                <a:spcPts val="150"/>
              </a:spcBef>
              <a:spcAft>
                <a:spcPts val="150"/>
              </a:spcAft>
            </a:pPr>
            <a:r>
              <a:rPr lang="en" altLang="zh-CN" sz="2200" dirty="0">
                <a:effectLst/>
              </a:rPr>
              <a:t>Feature selection: Flight Number, Payload Mass</a:t>
            </a:r>
          </a:p>
          <a:p>
            <a:pPr lvl="2">
              <a:spcBef>
                <a:spcPts val="150"/>
              </a:spcBef>
              <a:spcAft>
                <a:spcPts val="150"/>
              </a:spcAft>
            </a:pPr>
            <a:r>
              <a:rPr lang="en" altLang="zh-CN" sz="2200" dirty="0">
                <a:effectLst/>
              </a:rPr>
              <a:t>Standardization using </a:t>
            </a:r>
            <a:r>
              <a:rPr lang="en" altLang="zh-CN" sz="2200" dirty="0" err="1">
                <a:effectLst/>
              </a:rPr>
              <a:t>StandardScaler</a:t>
            </a:r>
            <a:endParaRPr lang="en" altLang="zh-CN" sz="2200" dirty="0">
              <a:effectLst/>
            </a:endParaRPr>
          </a:p>
          <a:p>
            <a:pPr lvl="2">
              <a:spcBef>
                <a:spcPts val="150"/>
              </a:spcBef>
              <a:spcAft>
                <a:spcPts val="150"/>
              </a:spcAft>
            </a:pPr>
            <a:r>
              <a:rPr lang="en" altLang="zh-CN" sz="2200" dirty="0">
                <a:effectLst/>
              </a:rPr>
              <a:t>Train-test split (80-20)</a:t>
            </a:r>
          </a:p>
          <a:p>
            <a:pPr lvl="1">
              <a:spcBef>
                <a:spcPts val="150"/>
              </a:spcBef>
              <a:spcAft>
                <a:spcPts val="150"/>
              </a:spcAft>
              <a:buFont typeface="+mj-lt"/>
              <a:buAutoNum type="arabicPeriod"/>
            </a:pPr>
            <a:r>
              <a:rPr lang="en" altLang="zh-CN" sz="2200" dirty="0">
                <a:effectLst/>
              </a:rPr>
              <a:t>Models Evaluated:</a:t>
            </a:r>
          </a:p>
          <a:p>
            <a:pPr lvl="2">
              <a:spcBef>
                <a:spcPts val="150"/>
              </a:spcBef>
              <a:spcAft>
                <a:spcPts val="150"/>
              </a:spcAft>
            </a:pPr>
            <a:r>
              <a:rPr lang="en" altLang="zh-CN" sz="2200" dirty="0">
                <a:effectLst/>
              </a:rPr>
              <a:t>Logistic Regression: 83.3%</a:t>
            </a:r>
          </a:p>
          <a:p>
            <a:pPr lvl="2">
              <a:spcBef>
                <a:spcPts val="150"/>
              </a:spcBef>
              <a:spcAft>
                <a:spcPts val="150"/>
              </a:spcAft>
            </a:pPr>
            <a:r>
              <a:rPr lang="en" altLang="zh-CN" sz="2200" dirty="0">
                <a:effectLst/>
              </a:rPr>
              <a:t>SVM: 91.7%</a:t>
            </a:r>
          </a:p>
          <a:p>
            <a:pPr lvl="2">
              <a:spcBef>
                <a:spcPts val="150"/>
              </a:spcBef>
              <a:spcAft>
                <a:spcPts val="150"/>
              </a:spcAft>
            </a:pPr>
            <a:r>
              <a:rPr lang="en" altLang="zh-CN" sz="2200" dirty="0">
                <a:effectLst/>
              </a:rPr>
              <a:t>Decision Tree: 87.5%</a:t>
            </a:r>
          </a:p>
          <a:p>
            <a:pPr lvl="2">
              <a:spcBef>
                <a:spcPts val="150"/>
              </a:spcBef>
              <a:spcAft>
                <a:spcPts val="150"/>
              </a:spcAft>
            </a:pPr>
            <a:r>
              <a:rPr lang="en" altLang="zh-CN" sz="2200" dirty="0">
                <a:effectLst/>
              </a:rPr>
              <a:t>KNN: 91.7%</a:t>
            </a:r>
          </a:p>
          <a:p>
            <a:pPr lvl="1">
              <a:spcBef>
                <a:spcPts val="150"/>
              </a:spcBef>
              <a:spcAft>
                <a:spcPts val="150"/>
              </a:spcAft>
              <a:buFont typeface="+mj-lt"/>
              <a:buAutoNum type="arabicPeriod"/>
            </a:pPr>
            <a:r>
              <a:rPr lang="en" altLang="zh-CN" sz="2200" dirty="0">
                <a:effectLst/>
              </a:rPr>
              <a:t>Best Models:</a:t>
            </a:r>
          </a:p>
          <a:p>
            <a:pPr lvl="2">
              <a:spcBef>
                <a:spcPts val="150"/>
              </a:spcBef>
              <a:spcAft>
                <a:spcPts val="150"/>
              </a:spcAft>
            </a:pPr>
            <a:r>
              <a:rPr lang="en" altLang="zh-CN" sz="2200" dirty="0">
                <a:effectLst/>
              </a:rPr>
              <a:t>SVM &amp; KNN tied at 91.7%</a:t>
            </a:r>
          </a:p>
          <a:p>
            <a:pPr lvl="2">
              <a:spcBef>
                <a:spcPts val="150"/>
              </a:spcBef>
              <a:spcAft>
                <a:spcPts val="150"/>
              </a:spcAft>
            </a:pPr>
            <a:r>
              <a:rPr lang="en" altLang="zh-CN" sz="2200" dirty="0">
                <a:effectLst/>
              </a:rPr>
              <a:t>Selected for final prediction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FF0000"/>
                </a:solidFill>
                <a:latin typeface="Abadi" panose="020B0604020104020204" pitchFamily="34" charset="0"/>
              </a:rPr>
              <a:t> GitHub URL:</a:t>
            </a:r>
            <a:br>
              <a:rPr lang="en-US" sz="2200" dirty="0">
                <a:solidFill>
                  <a:srgbClr val="FF0000"/>
                </a:solidFill>
                <a:latin typeface="Abadi" panose="020B0604020104020204" pitchFamily="34" charset="0"/>
              </a:rPr>
            </a:br>
            <a:r>
              <a:rPr lang="en-US" sz="2200" dirty="0">
                <a:solidFill>
                  <a:srgbClr val="FF0000"/>
                </a:solidFill>
                <a:latin typeface="Abadi" panose="020B0604020104020204" pitchFamily="34" charset="0"/>
              </a:rPr>
              <a:t>https://</a:t>
            </a:r>
            <a:r>
              <a:rPr lang="en-US" sz="2200" dirty="0" err="1">
                <a:solidFill>
                  <a:srgbClr val="FF0000"/>
                </a:solidFill>
                <a:latin typeface="Abadi" panose="020B0604020104020204" pitchFamily="34" charset="0"/>
              </a:rPr>
              <a:t>github.com</a:t>
            </a:r>
            <a:r>
              <a:rPr lang="en-US" sz="2200" dirty="0">
                <a:solidFill>
                  <a:srgbClr val="FF0000"/>
                </a:solidFill>
                <a:latin typeface="Abadi" panose="020B0604020104020204" pitchFamily="34" charset="0"/>
              </a:rPr>
              <a:t>/</a:t>
            </a:r>
            <a:r>
              <a:rPr lang="en-US" sz="2200" dirty="0" err="1">
                <a:solidFill>
                  <a:srgbClr val="FF0000"/>
                </a:solidFill>
                <a:latin typeface="Abadi" panose="020B0604020104020204" pitchFamily="34" charset="0"/>
              </a:rPr>
              <a:t>HarlanAlternative</a:t>
            </a:r>
            <a:r>
              <a:rPr lang="en-US" sz="2200" dirty="0">
                <a:solidFill>
                  <a:srgbClr val="FF0000"/>
                </a:solidFill>
                <a:latin typeface="Abadi" panose="020B0604020104020204" pitchFamily="34" charset="0"/>
              </a:rPr>
              <a:t>/</a:t>
            </a:r>
            <a:r>
              <a:rPr lang="en-US" sz="2200" dirty="0" err="1">
                <a:solidFill>
                  <a:srgbClr val="FF0000"/>
                </a:solidFill>
                <a:latin typeface="Abadi" panose="020B0604020104020204" pitchFamily="34" charset="0"/>
              </a:rPr>
              <a:t>ForIBM_capstone</a:t>
            </a:r>
            <a:r>
              <a:rPr lang="en-US" sz="2200" dirty="0">
                <a:solidFill>
                  <a:srgbClr val="FF0000"/>
                </a:solidFill>
                <a:latin typeface="Abadi" panose="020B0604020104020204" pitchFamily="34" charset="0"/>
              </a:rPr>
              <a:t>/blob/main/SpaceX-Machine-Learning-Prediction-Part-5-v1.ipynb</a:t>
            </a: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89DB7C7-C7C8-0FA2-92C5-01378FBC8F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0593" y="1674235"/>
            <a:ext cx="577327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6" y="1807337"/>
            <a:ext cx="4361496" cy="46198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C40FD37-EED6-B702-71F3-5C001DBD1C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4364" y="1523828"/>
            <a:ext cx="6484063" cy="3810344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8351A815-9E8F-520E-743B-A701B46DEB6E}"/>
              </a:ext>
            </a:extLst>
          </p:cNvPr>
          <p:cNvSpPr txBox="1"/>
          <p:nvPr/>
        </p:nvSpPr>
        <p:spPr>
          <a:xfrm>
            <a:off x="570271" y="1435510"/>
            <a:ext cx="5064093" cy="46115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50"/>
              </a:spcBef>
              <a:spcAft>
                <a:spcPts val="150"/>
              </a:spcAft>
              <a:buFont typeface="+mj-lt"/>
              <a:buAutoNum type="arabicPeriod"/>
            </a:pPr>
            <a:r>
              <a:rPr lang="en" altLang="zh-CN" dirty="0">
                <a:effectLst/>
              </a:rPr>
              <a:t>Exploratory Analysis:</a:t>
            </a:r>
          </a:p>
          <a:p>
            <a:pPr lvl="1">
              <a:spcBef>
                <a:spcPts val="150"/>
              </a:spcBef>
              <a:spcAft>
                <a:spcPts val="150"/>
              </a:spcAft>
              <a:buFont typeface="Arial" panose="020B0604020202020204" pitchFamily="34" charset="0"/>
              <a:buChar char="•"/>
            </a:pPr>
            <a:r>
              <a:rPr lang="en" altLang="zh-CN" dirty="0">
                <a:effectLst/>
              </a:rPr>
              <a:t>Launch success rate varies by site</a:t>
            </a:r>
          </a:p>
          <a:p>
            <a:pPr lvl="1">
              <a:spcBef>
                <a:spcPts val="150"/>
              </a:spcBef>
              <a:spcAft>
                <a:spcPts val="150"/>
              </a:spcAft>
              <a:buFont typeface="Arial" panose="020B0604020202020204" pitchFamily="34" charset="0"/>
              <a:buChar char="•"/>
            </a:pPr>
            <a:r>
              <a:rPr lang="en" altLang="zh-CN" dirty="0">
                <a:effectLst/>
              </a:rPr>
              <a:t>Payload mass impacts success probability</a:t>
            </a:r>
          </a:p>
          <a:p>
            <a:pPr lvl="1">
              <a:spcBef>
                <a:spcPts val="150"/>
              </a:spcBef>
              <a:spcAft>
                <a:spcPts val="150"/>
              </a:spcAft>
              <a:buFont typeface="Arial" panose="020B0604020202020204" pitchFamily="34" charset="0"/>
              <a:buChar char="•"/>
            </a:pPr>
            <a:r>
              <a:rPr lang="en" altLang="zh-CN" dirty="0">
                <a:effectLst/>
              </a:rPr>
              <a:t>Orbit type influences mission outcomes</a:t>
            </a:r>
          </a:p>
          <a:p>
            <a:pPr lvl="1">
              <a:spcBef>
                <a:spcPts val="150"/>
              </a:spcBef>
              <a:spcAft>
                <a:spcPts val="150"/>
              </a:spcAft>
              <a:buFont typeface="Arial" panose="020B0604020202020204" pitchFamily="34" charset="0"/>
              <a:buChar char="•"/>
            </a:pPr>
            <a:r>
              <a:rPr lang="en" altLang="zh-CN" dirty="0">
                <a:effectLst/>
              </a:rPr>
              <a:t>Success rate improved over time</a:t>
            </a:r>
          </a:p>
          <a:p>
            <a:pPr>
              <a:spcBef>
                <a:spcPts val="150"/>
              </a:spcBef>
              <a:spcAft>
                <a:spcPts val="150"/>
              </a:spcAft>
              <a:buFont typeface="+mj-lt"/>
              <a:buAutoNum type="arabicPeriod" startAt="2"/>
            </a:pPr>
            <a:r>
              <a:rPr lang="en" altLang="zh-CN" dirty="0">
                <a:effectLst/>
              </a:rPr>
              <a:t>Interactive Visualizations:</a:t>
            </a:r>
          </a:p>
          <a:p>
            <a:pPr lvl="1">
              <a:spcBef>
                <a:spcPts val="150"/>
              </a:spcBef>
              <a:spcAft>
                <a:spcPts val="150"/>
              </a:spcAft>
              <a:buFont typeface="Arial" panose="020B0604020202020204" pitchFamily="34" charset="0"/>
              <a:buChar char="•"/>
            </a:pPr>
            <a:r>
              <a:rPr lang="en" altLang="zh-CN" dirty="0">
                <a:effectLst/>
              </a:rPr>
              <a:t>Folium: Launch sites geographic distribution</a:t>
            </a:r>
          </a:p>
          <a:p>
            <a:pPr lvl="1">
              <a:spcBef>
                <a:spcPts val="150"/>
              </a:spcBef>
              <a:spcAft>
                <a:spcPts val="150"/>
              </a:spcAft>
              <a:buFont typeface="Arial" panose="020B0604020202020204" pitchFamily="34" charset="0"/>
              <a:buChar char="•"/>
            </a:pPr>
            <a:r>
              <a:rPr lang="en" altLang="zh-CN" dirty="0">
                <a:effectLst/>
              </a:rPr>
              <a:t>Dash: Real-time success rate analysis</a:t>
            </a:r>
          </a:p>
          <a:p>
            <a:pPr lvl="1">
              <a:spcBef>
                <a:spcPts val="150"/>
              </a:spcBef>
              <a:spcAft>
                <a:spcPts val="150"/>
              </a:spcAft>
              <a:buFont typeface="Arial" panose="020B0604020202020204" pitchFamily="34" charset="0"/>
              <a:buChar char="•"/>
            </a:pPr>
            <a:r>
              <a:rPr lang="en" altLang="zh-CN" dirty="0">
                <a:effectLst/>
              </a:rPr>
              <a:t>Dynamic payload vs. success correlation</a:t>
            </a:r>
          </a:p>
          <a:p>
            <a:pPr>
              <a:spcBef>
                <a:spcPts val="150"/>
              </a:spcBef>
              <a:spcAft>
                <a:spcPts val="150"/>
              </a:spcAft>
              <a:buFont typeface="+mj-lt"/>
              <a:buAutoNum type="arabicPeriod" startAt="3"/>
            </a:pPr>
            <a:r>
              <a:rPr lang="en" altLang="zh-CN" dirty="0">
                <a:effectLst/>
              </a:rPr>
              <a:t>Predictive Models:</a:t>
            </a:r>
          </a:p>
          <a:p>
            <a:pPr lvl="1">
              <a:spcBef>
                <a:spcPts val="150"/>
              </a:spcBef>
              <a:spcAft>
                <a:spcPts val="150"/>
              </a:spcAft>
              <a:buFont typeface="Arial" panose="020B0604020202020204" pitchFamily="34" charset="0"/>
              <a:buChar char="•"/>
            </a:pPr>
            <a:r>
              <a:rPr lang="en" altLang="zh-CN" dirty="0">
                <a:effectLst/>
              </a:rPr>
              <a:t>Best performers: SVM &amp; KNN (91.7%)</a:t>
            </a:r>
          </a:p>
          <a:p>
            <a:pPr lvl="1">
              <a:spcBef>
                <a:spcPts val="150"/>
              </a:spcBef>
              <a:spcAft>
                <a:spcPts val="150"/>
              </a:spcAft>
              <a:buFont typeface="Arial" panose="020B0604020202020204" pitchFamily="34" charset="0"/>
              <a:buChar char="•"/>
            </a:pPr>
            <a:r>
              <a:rPr lang="en" altLang="zh-CN" dirty="0">
                <a:effectLst/>
              </a:rPr>
              <a:t>Key features: Flight Number, Payload Mass</a:t>
            </a:r>
          </a:p>
          <a:p>
            <a:pPr lvl="1">
              <a:spcBef>
                <a:spcPts val="150"/>
              </a:spcBef>
              <a:spcAft>
                <a:spcPts val="150"/>
              </a:spcAft>
              <a:buFont typeface="Arial" panose="020B0604020202020204" pitchFamily="34" charset="0"/>
              <a:buChar char="•"/>
            </a:pPr>
            <a:r>
              <a:rPr lang="en" altLang="zh-CN" dirty="0">
                <a:effectLst/>
              </a:rPr>
              <a:t>Reliable prediction of landing success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208838" y="4171155"/>
            <a:ext cx="5189072" cy="2608018"/>
          </a:xfrm>
          <a:prstGeom prst="rect">
            <a:avLst/>
          </a:prstGeo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" altLang="zh-CN" dirty="0"/>
              <a:t>Key Observations:</a:t>
            </a:r>
          </a:p>
          <a:p>
            <a:r>
              <a:rPr lang="en" altLang="zh-CN" dirty="0"/>
              <a:t>CCAFS LC-40: Most frequent early launches</a:t>
            </a:r>
          </a:p>
          <a:p>
            <a:r>
              <a:rPr lang="en" altLang="zh-CN" dirty="0"/>
              <a:t>KSC LC-39A: Increased usage in later flights</a:t>
            </a:r>
          </a:p>
          <a:p>
            <a:r>
              <a:rPr lang="en" altLang="zh-CN" dirty="0"/>
              <a:t>VAFB SLC-4E: Specialized for polar orbits</a:t>
            </a:r>
          </a:p>
          <a:p>
            <a:r>
              <a:rPr lang="en" altLang="zh-CN" dirty="0"/>
              <a:t>Success rate improved with flight experience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2894FF8-86C7-CC0D-9035-0A2EB34579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876" y="1165062"/>
            <a:ext cx="7772400" cy="2928730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B32F434-8D74-8925-D7DE-83F72687CA97}"/>
              </a:ext>
            </a:extLst>
          </p:cNvPr>
          <p:cNvSpPr txBox="1">
            <a:spLocks/>
          </p:cNvSpPr>
          <p:nvPr/>
        </p:nvSpPr>
        <p:spPr>
          <a:xfrm>
            <a:off x="5533006" y="4249982"/>
            <a:ext cx="5189072" cy="260801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" altLang="zh-CN" sz="2000" dirty="0"/>
              <a:t>Explanation:</a:t>
            </a:r>
          </a:p>
          <a:p>
            <a:r>
              <a:rPr lang="en" altLang="zh-CN" sz="2000" dirty="0"/>
              <a:t>X-axis: Flight Number (chronological order)</a:t>
            </a:r>
          </a:p>
          <a:p>
            <a:r>
              <a:rPr lang="en" altLang="zh-CN" sz="2000" dirty="0"/>
              <a:t>Y-axis: Launch Sites</a:t>
            </a:r>
          </a:p>
          <a:p>
            <a:r>
              <a:rPr lang="en" altLang="zh-CN" sz="2000" dirty="0"/>
              <a:t>Color: Success (1) / Failure (0)</a:t>
            </a:r>
          </a:p>
          <a:p>
            <a:r>
              <a:rPr lang="en" altLang="zh-CN" sz="2000" dirty="0"/>
              <a:t>Pattern shows site utilization evolution over time</a:t>
            </a:r>
          </a:p>
        </p:txBody>
      </p:sp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136946" y="1648639"/>
            <a:ext cx="4642099" cy="2336390"/>
          </a:xfrm>
          <a:prstGeom prst="rect">
            <a:avLst/>
          </a:prstGeo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" altLang="zh-CN" dirty="0"/>
              <a:t>Key Findings:</a:t>
            </a:r>
          </a:p>
          <a:p>
            <a:r>
              <a:rPr lang="en" altLang="zh-CN" dirty="0"/>
              <a:t>KSC LC-39A: Handles heaviest payloads (up to 10,000 kg)</a:t>
            </a:r>
          </a:p>
          <a:p>
            <a:r>
              <a:rPr lang="en" altLang="zh-CN" dirty="0"/>
              <a:t>CCAFS LC-40: Medium-range payloads (2,000-6,000 kg)</a:t>
            </a:r>
          </a:p>
          <a:p>
            <a:r>
              <a:rPr lang="en" altLang="zh-CN" dirty="0"/>
              <a:t>VAFB SLC-4E: Specialized for lighter payloads</a:t>
            </a:r>
          </a:p>
          <a:p>
            <a:r>
              <a:rPr lang="en" altLang="zh-CN" dirty="0"/>
              <a:t>Higher success rate with medium payloads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41199D9-F8BD-648D-4439-F47D29DB04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858" y="1510397"/>
            <a:ext cx="6698638" cy="2336390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C9AD71D-D1FB-56D2-942C-B367972F7A0A}"/>
              </a:ext>
            </a:extLst>
          </p:cNvPr>
          <p:cNvSpPr txBox="1">
            <a:spLocks/>
          </p:cNvSpPr>
          <p:nvPr/>
        </p:nvSpPr>
        <p:spPr>
          <a:xfrm>
            <a:off x="2569862" y="4269485"/>
            <a:ext cx="6977261" cy="2336390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" altLang="zh-CN" b="1" dirty="0"/>
              <a:t>Explanation:</a:t>
            </a:r>
          </a:p>
          <a:p>
            <a:r>
              <a:rPr lang="en" altLang="zh-CN" dirty="0"/>
              <a:t>X-axis: Payload Mass (kg)</a:t>
            </a:r>
          </a:p>
          <a:p>
            <a:r>
              <a:rPr lang="en" altLang="zh-CN" dirty="0"/>
              <a:t>Y-axis: Launch Sites</a:t>
            </a:r>
          </a:p>
          <a:p>
            <a:r>
              <a:rPr lang="en" altLang="zh-CN" dirty="0"/>
              <a:t>Color: Success (1) / Failure (0)</a:t>
            </a:r>
          </a:p>
          <a:p>
            <a:r>
              <a:rPr lang="en" altLang="zh-CN" dirty="0"/>
              <a:t>Shows payload capacity limits for each site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6095998" y="1650841"/>
            <a:ext cx="5899357" cy="4553313"/>
          </a:xfrm>
          <a:prstGeom prst="rect">
            <a:avLst/>
          </a:prstGeo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" altLang="zh-CN" dirty="0"/>
              <a:t>Key Findings:</a:t>
            </a:r>
          </a:p>
          <a:p>
            <a:r>
              <a:rPr lang="en" altLang="zh-CN" dirty="0"/>
              <a:t>ISS orbit: Highest success rate (&gt;80%)</a:t>
            </a:r>
          </a:p>
          <a:p>
            <a:r>
              <a:rPr lang="en" altLang="zh-CN" dirty="0"/>
              <a:t>GTO: Moderate success rate (~70%)</a:t>
            </a:r>
          </a:p>
          <a:p>
            <a:r>
              <a:rPr lang="en" altLang="zh-CN" dirty="0"/>
              <a:t>VLEO: Lower success rate (&lt;60%)</a:t>
            </a:r>
          </a:p>
          <a:p>
            <a:r>
              <a:rPr lang="en" altLang="zh-CN" dirty="0"/>
              <a:t>Polar: Specialized launches, mixed results</a:t>
            </a:r>
          </a:p>
          <a:p>
            <a:endParaRPr lang="en" altLang="zh-CN" dirty="0"/>
          </a:p>
          <a:p>
            <a:pPr marL="0" indent="0">
              <a:buNone/>
            </a:pPr>
            <a:r>
              <a:rPr lang="en" altLang="zh-CN" dirty="0"/>
              <a:t>Explanation:</a:t>
            </a:r>
          </a:p>
          <a:p>
            <a:r>
              <a:rPr lang="en" altLang="zh-CN" sz="2900" dirty="0"/>
              <a:t>X-axis: Orbit Types</a:t>
            </a:r>
          </a:p>
          <a:p>
            <a:r>
              <a:rPr lang="en" altLang="zh-CN" dirty="0"/>
              <a:t>Y-axis: Success Rate (%)</a:t>
            </a:r>
          </a:p>
          <a:p>
            <a:r>
              <a:rPr lang="en" altLang="zh-CN" dirty="0"/>
              <a:t>Shows reliability variation by orbit</a:t>
            </a:r>
          </a:p>
          <a:p>
            <a:r>
              <a:rPr lang="en" altLang="zh-CN" dirty="0"/>
              <a:t>ISS missions most reliable due to standardized procedures</a:t>
            </a:r>
          </a:p>
          <a:p>
            <a:pPr marL="0" indent="0">
              <a:buNone/>
            </a:pPr>
            <a:endParaRPr lang="en" altLang="zh-CN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9AF2766-2984-96E0-17B1-46F3F7F699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569" y="1511282"/>
            <a:ext cx="5195433" cy="5071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901B8D8-3E8E-9DA0-59D1-ED2C87994F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452183"/>
            <a:ext cx="5080404" cy="520612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DAF90F25-D825-2D71-75CA-E94B157D3FA5}"/>
              </a:ext>
            </a:extLst>
          </p:cNvPr>
          <p:cNvSpPr txBox="1"/>
          <p:nvPr/>
        </p:nvSpPr>
        <p:spPr>
          <a:xfrm>
            <a:off x="6582867" y="2208583"/>
            <a:ext cx="508040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b="1" dirty="0"/>
              <a:t>Key </a:t>
            </a:r>
            <a:r>
              <a:rPr lang="en" altLang="zh-CN" b="1" dirty="0" err="1"/>
              <a:t>Findings:ISS</a:t>
            </a:r>
            <a:r>
              <a:rPr lang="en" altLang="zh-CN" b="1" dirty="0"/>
              <a:t> orbit: </a:t>
            </a:r>
          </a:p>
          <a:p>
            <a:r>
              <a:rPr lang="en" altLang="zh-CN" dirty="0"/>
              <a:t>Highest success rate (&gt;80%)</a:t>
            </a:r>
          </a:p>
          <a:p>
            <a:r>
              <a:rPr lang="en" altLang="zh-CN" dirty="0"/>
              <a:t>GTO: Moderate success rate (~70%)</a:t>
            </a:r>
          </a:p>
          <a:p>
            <a:r>
              <a:rPr lang="en" altLang="zh-CN" dirty="0"/>
              <a:t>VLEO: Lower success rate (&lt;60%)</a:t>
            </a:r>
          </a:p>
          <a:p>
            <a:r>
              <a:rPr lang="en" altLang="zh-CN" dirty="0"/>
              <a:t>Polar: Specialized launches, mixed results</a:t>
            </a:r>
          </a:p>
          <a:p>
            <a:endParaRPr lang="en" altLang="zh-CN" dirty="0"/>
          </a:p>
          <a:p>
            <a:r>
              <a:rPr lang="en" altLang="zh-CN" b="1" dirty="0"/>
              <a:t>Explanation:</a:t>
            </a:r>
          </a:p>
          <a:p>
            <a:r>
              <a:rPr lang="en" altLang="zh-CN" dirty="0"/>
              <a:t>X-axis: Orbit Types</a:t>
            </a:r>
          </a:p>
          <a:p>
            <a:r>
              <a:rPr lang="en" altLang="zh-CN" dirty="0"/>
              <a:t>Y-axis: Success Rate (%)</a:t>
            </a:r>
          </a:p>
          <a:p>
            <a:r>
              <a:rPr lang="en" altLang="zh-CN" dirty="0"/>
              <a:t>Shows reliability variation by orbit</a:t>
            </a:r>
          </a:p>
          <a:p>
            <a:r>
              <a:rPr lang="en" altLang="zh-CN" dirty="0"/>
              <a:t>ISS missions most reliable due to standardized procedures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294043" y="4001814"/>
            <a:ext cx="5094034" cy="2724479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" altLang="zh-CN" b="1" dirty="0"/>
              <a:t>Key Findings:</a:t>
            </a:r>
          </a:p>
          <a:p>
            <a:r>
              <a:rPr lang="en" altLang="zh-CN" dirty="0"/>
              <a:t>ISS orbit: Highest success rate (&gt;80%)</a:t>
            </a:r>
          </a:p>
          <a:p>
            <a:r>
              <a:rPr lang="en" altLang="zh-CN" dirty="0"/>
              <a:t>GTO: Moderate success rate (~70%)</a:t>
            </a:r>
          </a:p>
          <a:p>
            <a:r>
              <a:rPr lang="en" altLang="zh-CN" dirty="0"/>
              <a:t>VLEO: Lower success rate (&lt;60%)</a:t>
            </a:r>
          </a:p>
          <a:p>
            <a:r>
              <a:rPr lang="en" altLang="zh-CN" dirty="0"/>
              <a:t>Polar: Specialized launches, mixed results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14BD5B6-0425-1D5F-F56F-5F6A524150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1507" y="1307646"/>
            <a:ext cx="7262895" cy="2694168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FACAF879-DF13-8030-0661-5345635D17B5}"/>
              </a:ext>
            </a:extLst>
          </p:cNvPr>
          <p:cNvSpPr txBox="1"/>
          <p:nvPr/>
        </p:nvSpPr>
        <p:spPr>
          <a:xfrm>
            <a:off x="5872954" y="4291965"/>
            <a:ext cx="6182412" cy="183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150"/>
              </a:spcBef>
              <a:spcAft>
                <a:spcPts val="150"/>
              </a:spcAft>
            </a:pPr>
            <a:r>
              <a:rPr lang="en" altLang="zh-CN" sz="2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-apple-system"/>
              </a:rPr>
              <a:t>Explanation:</a:t>
            </a:r>
          </a:p>
          <a:p>
            <a:pPr>
              <a:spcBef>
                <a:spcPts val="150"/>
              </a:spcBef>
              <a:spcAft>
                <a:spcPts val="150"/>
              </a:spcAft>
            </a:pPr>
            <a:r>
              <a:rPr lang="en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-apple-system"/>
              </a:rPr>
              <a:t>X-axis: Orbit Types</a:t>
            </a:r>
          </a:p>
          <a:p>
            <a:pPr algn="l">
              <a:spcBef>
                <a:spcPts val="150"/>
              </a:spcBef>
              <a:spcAft>
                <a:spcPts val="150"/>
              </a:spcAft>
            </a:pPr>
            <a:r>
              <a:rPr lang="en" altLang="zh-CN" sz="20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-apple-system"/>
              </a:rPr>
              <a:t>Y-axis: Success Rate (%)</a:t>
            </a:r>
          </a:p>
          <a:p>
            <a:pPr algn="l">
              <a:spcBef>
                <a:spcPts val="150"/>
              </a:spcBef>
              <a:spcAft>
                <a:spcPts val="150"/>
              </a:spcAft>
            </a:pPr>
            <a:r>
              <a:rPr lang="en" altLang="zh-CN" sz="20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-apple-system"/>
              </a:rPr>
              <a:t>Shows reliability variation by orbit</a:t>
            </a:r>
          </a:p>
          <a:p>
            <a:pPr algn="l">
              <a:spcBef>
                <a:spcPts val="150"/>
              </a:spcBef>
              <a:spcAft>
                <a:spcPts val="150"/>
              </a:spcAft>
            </a:pPr>
            <a:r>
              <a:rPr lang="en" altLang="zh-CN" sz="20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-apple-system"/>
              </a:rPr>
              <a:t>ISS missions most reliable due to standardized procedures</a:t>
            </a:r>
          </a:p>
        </p:txBody>
      </p:sp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1438148"/>
            <a:ext cx="4642817" cy="4881201"/>
          </a:xfrm>
          <a:prstGeom prst="rect">
            <a:avLst/>
          </a:prstGeo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" altLang="zh-CN" sz="2900" b="1" dirty="0"/>
              <a:t>Key Trend:</a:t>
            </a:r>
          </a:p>
          <a:p>
            <a:r>
              <a:rPr lang="en" altLang="zh-CN" sz="2900" dirty="0"/>
              <a:t>Significant improvement in success rate over time</a:t>
            </a:r>
          </a:p>
          <a:p>
            <a:r>
              <a:rPr lang="en" altLang="zh-CN" sz="2900" dirty="0"/>
              <a:t>Early years (2010-2013): Lower success rates</a:t>
            </a:r>
          </a:p>
          <a:p>
            <a:r>
              <a:rPr lang="en" altLang="zh-CN" sz="2900" dirty="0"/>
              <a:t>Post-2015: Consistent high reliability</a:t>
            </a:r>
          </a:p>
          <a:p>
            <a:r>
              <a:rPr lang="en" altLang="zh-CN" sz="2900" dirty="0"/>
              <a:t>Reflects SpaceX's learning curve and optimization</a:t>
            </a:r>
          </a:p>
          <a:p>
            <a:endParaRPr lang="en" altLang="zh-CN" sz="2900" dirty="0"/>
          </a:p>
          <a:p>
            <a:pPr marL="0" indent="0">
              <a:buNone/>
            </a:pPr>
            <a:r>
              <a:rPr lang="en" altLang="zh-CN" b="1" dirty="0"/>
              <a:t>Explanation:</a:t>
            </a:r>
          </a:p>
          <a:p>
            <a:r>
              <a:rPr lang="en" altLang="zh-CN" dirty="0"/>
              <a:t>X-axis: Year</a:t>
            </a:r>
          </a:p>
          <a:p>
            <a:r>
              <a:rPr lang="en" altLang="zh-CN" dirty="0"/>
              <a:t>Y-axis: Success Rate (%)</a:t>
            </a:r>
          </a:p>
          <a:p>
            <a:r>
              <a:rPr lang="en" altLang="zh-CN" dirty="0"/>
              <a:t>Shows reliability progression over time</a:t>
            </a:r>
          </a:p>
          <a:p>
            <a:r>
              <a:rPr lang="en" altLang="zh-CN" dirty="0"/>
              <a:t>Demonstrates technological advancement</a:t>
            </a:r>
          </a:p>
          <a:p>
            <a:endParaRPr lang="en" altLang="zh-CN" sz="24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4C471D1-E6F0-90FC-DF84-C9387E5DA5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7811" y="1438149"/>
            <a:ext cx="4721368" cy="4788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5431093" cy="4351338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" altLang="zh-CN" sz="2400" b="1" dirty="0"/>
              <a:t>Unique Launch Sites:</a:t>
            </a:r>
          </a:p>
          <a:p>
            <a:r>
              <a:rPr lang="en" altLang="zh-CN" sz="2400" dirty="0"/>
              <a:t>CCAFS LC-40</a:t>
            </a:r>
          </a:p>
          <a:p>
            <a:r>
              <a:rPr lang="en" altLang="zh-CN" sz="2400" dirty="0"/>
              <a:t>VAFB SLC-4E</a:t>
            </a:r>
          </a:p>
          <a:p>
            <a:r>
              <a:rPr lang="en" altLang="zh-CN" sz="2400" dirty="0"/>
              <a:t>KSC LC-39A</a:t>
            </a:r>
          </a:p>
          <a:p>
            <a:r>
              <a:rPr lang="en" altLang="zh-CN" sz="2400" dirty="0"/>
              <a:t>CCAFS SLC-40</a:t>
            </a:r>
          </a:p>
          <a:p>
            <a:endParaRPr lang="en" altLang="zh-CN" sz="2400" dirty="0"/>
          </a:p>
          <a:p>
            <a:pPr marL="0" indent="0">
              <a:buNone/>
            </a:pPr>
            <a:r>
              <a:rPr lang="en" altLang="zh-CN" sz="2400" dirty="0"/>
              <a:t>Explanation:</a:t>
            </a:r>
          </a:p>
          <a:p>
            <a:pPr marL="0" indent="0">
              <a:buNone/>
            </a:pPr>
            <a:r>
              <a:rPr lang="en" altLang="zh-CN" sz="2000" dirty="0"/>
              <a:t>This list was obtained using SQL query: SELECT DISTINCT "</a:t>
            </a:r>
            <a:r>
              <a:rPr lang="en" altLang="zh-CN" sz="2000" dirty="0" err="1"/>
              <a:t>Launch_Site</a:t>
            </a:r>
            <a:r>
              <a:rPr lang="en" altLang="zh-CN" sz="2000" dirty="0"/>
              <a:t>" FROM SPACEXTABLE;. It identifies all unique locations from which SpaceX Falcon 9 missions have been launched, providing a foundational understanding of their operational bases.</a:t>
            </a:r>
            <a:br>
              <a:rPr lang="en" altLang="zh-CN" sz="2000" dirty="0"/>
            </a:br>
            <a:endParaRPr lang="en-US" sz="20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0251E6E-7EDD-B1E4-1E88-A99CFC6166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9822" y="1825625"/>
            <a:ext cx="5549900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169350" y="1357270"/>
            <a:ext cx="3941102" cy="3086912"/>
          </a:xfrm>
          <a:prstGeom prst="rect">
            <a:avLst/>
          </a:prstGeo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" altLang="zh-CN" b="1" dirty="0"/>
              <a:t>Query Result:</a:t>
            </a:r>
          </a:p>
          <a:p>
            <a:r>
              <a:rPr lang="en" altLang="zh-CN" dirty="0"/>
              <a:t>CCAFS LC-40: Early launches (2010-2014)</a:t>
            </a:r>
          </a:p>
          <a:p>
            <a:r>
              <a:rPr lang="en" altLang="zh-CN" dirty="0"/>
              <a:t>All 5 records show successful outcomes</a:t>
            </a:r>
          </a:p>
          <a:p>
            <a:r>
              <a:rPr lang="en" altLang="zh-CN" dirty="0"/>
              <a:t>Demonstrates initial operational phase</a:t>
            </a:r>
          </a:p>
          <a:p>
            <a:r>
              <a:rPr lang="en" altLang="zh-CN" dirty="0"/>
              <a:t>Key facility for early SpaceX missions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C6B9996-0C48-7954-5B04-F9156EF119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034" y="1243410"/>
            <a:ext cx="6496720" cy="3615329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CC7554AB-AC7A-2286-21D8-0F06116C02C0}"/>
              </a:ext>
            </a:extLst>
          </p:cNvPr>
          <p:cNvSpPr txBox="1"/>
          <p:nvPr/>
        </p:nvSpPr>
        <p:spPr>
          <a:xfrm>
            <a:off x="442452" y="5039065"/>
            <a:ext cx="10668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b="1" dirty="0"/>
              <a:t>Explanation:</a:t>
            </a:r>
          </a:p>
          <a:p>
            <a:r>
              <a:rPr lang="en" altLang="zh-CN" dirty="0"/>
              <a:t>Query: SELECT * FROM SPACEXTABLE WHERE "</a:t>
            </a:r>
            <a:r>
              <a:rPr lang="en" altLang="zh-CN" dirty="0" err="1"/>
              <a:t>Launch_Site</a:t>
            </a:r>
            <a:r>
              <a:rPr lang="en" altLang="zh-CN" dirty="0"/>
              <a:t>" LIKE 'CCA%' LIMIT 5;This identifies the earliest five launch records from Cape Canaveral Air Force Station (CCAFS) launch complexes, highlighting initial operational success rates.</a:t>
            </a:r>
            <a:endParaRPr kumimoji="1"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3637935"/>
            <a:ext cx="9745589" cy="2539028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" altLang="zh-CN" sz="2400" b="1" dirty="0"/>
              <a:t>Explanation: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" altLang="zh-CN" sz="2200" dirty="0"/>
              <a:t>Query: 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" altLang="zh-CN" sz="2100" dirty="0"/>
              <a:t>SELECT SUM("PAYLOAD_MASS__KG_") AS </a:t>
            </a:r>
            <a:r>
              <a:rPr lang="en" altLang="zh-CN" sz="2100" dirty="0" err="1"/>
              <a:t>Total_Payload_Mass</a:t>
            </a:r>
            <a:r>
              <a:rPr lang="en" altLang="zh-CN" sz="2100" dirty="0"/>
              <a:t> FROM SPACEXTABLE WHERE "Customer" LIKE '%NASA%' AND "Customer" LIKE '%CRS%’;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" altLang="zh-CN" sz="2400" dirty="0"/>
              <a:t>This calculates the cumulative payload mass delivered to the International Space Station (ISS) by SpaceX on behalf of NASA through Commercial Resupply Services (CRS) missions.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C435EC5-7028-77DB-D505-6682AA475F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0" y="1591345"/>
            <a:ext cx="7772400" cy="1542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4080387"/>
            <a:ext cx="9745589" cy="2096576"/>
          </a:xfrm>
          <a:prstGeom prst="rect">
            <a:avLst/>
          </a:prstGeom>
        </p:spPr>
        <p:txBody>
          <a:bodyPr>
            <a:normAutofit fontScale="70000" lnSpcReduction="20000"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" altLang="zh-CN" sz="3400" b="1" dirty="0"/>
              <a:t>Explanation: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" altLang="zh-CN" sz="3100" dirty="0"/>
              <a:t>Query: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" altLang="zh-CN" sz="2300" dirty="0"/>
              <a:t>SELECT AVG("PAYLOAD_MASS__KG_") AS </a:t>
            </a:r>
            <a:r>
              <a:rPr lang="en" altLang="zh-CN" sz="2300" dirty="0" err="1"/>
              <a:t>Average_Payload_Mass</a:t>
            </a:r>
            <a:r>
              <a:rPr lang="en" altLang="zh-CN" sz="2300" dirty="0"/>
              <a:t> FROM SPACEXTABLE WHERE "Booster_Version" = 'F9 v1.1’;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" altLang="zh-CN" dirty="0"/>
              <a:t>This calculates the average payload capacity for the F9 v1.1 booster version, indicating its typical carrying capacity for various mission types.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AE2DC88-A721-29D3-57B2-0A0D92A7E7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6604" y="1307650"/>
            <a:ext cx="7772400" cy="2552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4031225"/>
            <a:ext cx="9745589" cy="2145737"/>
          </a:xfrm>
          <a:prstGeom prst="rect">
            <a:avLst/>
          </a:prstGeom>
        </p:spPr>
        <p:txBody>
          <a:bodyPr lIns="91440" tIns="45720" rIns="91440" bIns="45720" anchor="t">
            <a:normAutofit fontScale="85000" lnSpcReduction="20000"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" altLang="zh-CN" sz="2600" b="1" dirty="0"/>
              <a:t>Explanation: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" altLang="zh-CN" sz="2400" dirty="0"/>
              <a:t>Query: 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" altLang="zh-CN" sz="2300" dirty="0"/>
              <a:t>SELECT MIN("Date") AS </a:t>
            </a:r>
            <a:r>
              <a:rPr lang="en" altLang="zh-CN" sz="2300" dirty="0" err="1"/>
              <a:t>First_Successful_Ground_Landing</a:t>
            </a:r>
            <a:r>
              <a:rPr lang="en" altLang="zh-CN" sz="2300" dirty="0"/>
              <a:t> FROM SPACEXTABLE WHERE "</a:t>
            </a:r>
            <a:r>
              <a:rPr lang="en" altLang="zh-CN" sz="2300" dirty="0" err="1"/>
              <a:t>Landing_Outcome</a:t>
            </a:r>
            <a:r>
              <a:rPr lang="en" altLang="zh-CN" sz="2300" dirty="0"/>
              <a:t>" = 'Success (ground pad)’;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" altLang="zh-CN" sz="2400" dirty="0"/>
              <a:t>This identifies the earliest recorded date when a SpaceX booster successfully landed on a ground pad, marking a significant milestone in reusability technology.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5FB499D-E896-5818-2991-E83349D4D8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1611" y="1455607"/>
            <a:ext cx="7772400" cy="1973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4090219"/>
            <a:ext cx="10687962" cy="208674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" altLang="zh-CN" sz="2400" b="1" dirty="0"/>
              <a:t>Explanation: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" altLang="zh-CN" sz="2400" dirty="0"/>
              <a:t>This identifies specific Falcon 9 boosters that successfully landed on drone ships while carrying payloads between 4000-6000 kg, demonstrating reusability within this payload range.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3054FAB-F339-C718-E09B-72CE70851D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09" y="1317885"/>
            <a:ext cx="10622883" cy="2438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47028" y="1644015"/>
            <a:ext cx="8980743" cy="467533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Analyze SpaceX Falcon 9 launch data to predict first stage booster landing success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Provide data-driven insights for competitor bidding strategies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Cost Impact: Successful recovery saves approximately $100 million per launch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Achieved </a:t>
            </a:r>
            <a:r>
              <a:rPr lang="en-US" altLang="zh-CN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0.8732142857142856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% prediction accuracy using machine learning models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Built interactive dashboard for real-time decision support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944466" y="1497254"/>
            <a:ext cx="4247534" cy="4351338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" altLang="zh-CN" dirty="0"/>
              <a:t>This analysis shows SpaceX's mission outcomes with a 99% success rate. The data reveals two "Success" entries (98 + 1), indicating potential data categorization variations. The binary classification simplifies this to Success/Failure for machine learning.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AEC0B64-260C-064D-37BB-A2E8738429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65" y="2091710"/>
            <a:ext cx="7772400" cy="2929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883014" y="1701800"/>
            <a:ext cx="4203289" cy="4351338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" altLang="zh-CN" dirty="0"/>
              <a:t>This identifies all Falcon 9 B5 boosters that carried the maximum payload mass. The result shows 12 different booster serials, indicating multiple missions achieved the same maximum payload capacity, demonstrating the consistency of SpaceX's heavy-lift capability.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4C1702B-D896-10B7-7DB7-E64810A722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697" y="1701800"/>
            <a:ext cx="7772400" cy="345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223205" y="4050890"/>
            <a:ext cx="9745589" cy="2617686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" altLang="zh-CN" sz="2400" dirty="0"/>
              <a:t>This identifies all Falcon 9 B5 boosters that carried the maximum payload mass. The result shows 12 different booster serials, indicating multiple missions achieved the same maximum payload capacity, demonstrating the consistency of SpaceX's heavy-lift capability.</a:t>
            </a:r>
            <a:endParaRPr lang="en-US" sz="24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C57932E-7629-2F04-2A0C-4CC3B4CEEB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6604" y="1366987"/>
            <a:ext cx="7772400" cy="2404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820427" y="2574216"/>
            <a:ext cx="4276979" cy="3652176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" altLang="zh-CN" sz="1800" dirty="0"/>
              <a:t>This analysis shows landing outcomes between 2010-2017, revealing that 10 missions had no landing attempts. Successful drone ship landings (5) equaled failed ones (5), indicating the challenging early development phase of SpaceX's reusable rocket technology.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08B37D9-BC6F-2D0D-8AFA-FEDB24BA76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086" y="1934201"/>
            <a:ext cx="7334196" cy="3289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" altLang="zh-CN" b="1" dirty="0"/>
              <a:t>Global Launch Sites Map Analysis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F622DEA-DAFD-897B-B893-E9AC62E32A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090" y="1612952"/>
            <a:ext cx="5883166" cy="363209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C2E8D3B4-128B-F3D6-9320-95ED1E3FCBE0}"/>
              </a:ext>
            </a:extLst>
          </p:cNvPr>
          <p:cNvSpPr txBox="1"/>
          <p:nvPr/>
        </p:nvSpPr>
        <p:spPr>
          <a:xfrm>
            <a:off x="6894786" y="1471448"/>
            <a:ext cx="4390825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b="1" dirty="0"/>
              <a:t>Screenshot Analysis:</a:t>
            </a:r>
          </a:p>
          <a:p>
            <a:r>
              <a:rPr lang="en" altLang="zh-CN" dirty="0"/>
              <a:t>The map shows SpaceX's strategic launch site distribution across the United </a:t>
            </a:r>
            <a:r>
              <a:rPr lang="en" altLang="zh-CN" dirty="0" err="1"/>
              <a:t>States:</a:t>
            </a:r>
            <a:r>
              <a:rPr lang="en" altLang="zh-CN" b="1" dirty="0" err="1"/>
              <a:t>West</a:t>
            </a:r>
            <a:r>
              <a:rPr lang="en" altLang="zh-CN" b="1" dirty="0"/>
              <a:t> Coast:</a:t>
            </a:r>
            <a:r>
              <a:rPr lang="en" altLang="zh-CN" dirty="0"/>
              <a:t> VAFB SLC-4E (Vandenberg Air Force Base) - California</a:t>
            </a:r>
          </a:p>
          <a:p>
            <a:r>
              <a:rPr lang="en" altLang="zh-CN" b="1" dirty="0"/>
              <a:t>East Coast:</a:t>
            </a:r>
            <a:r>
              <a:rPr lang="en" altLang="zh-CN" dirty="0"/>
              <a:t> KSAFS BCC-89A (Kennedy Space Center/Cape Canaveral) - Florida</a:t>
            </a:r>
          </a:p>
          <a:p>
            <a:r>
              <a:rPr lang="en" altLang="zh-CN" b="1" dirty="0"/>
              <a:t>Key Findings:</a:t>
            </a:r>
          </a:p>
          <a:p>
            <a:r>
              <a:rPr lang="en" altLang="zh-CN" b="1" dirty="0"/>
              <a:t>Geographic Coverage:</a:t>
            </a:r>
            <a:r>
              <a:rPr lang="en" altLang="zh-CN" dirty="0"/>
              <a:t> Dual-coast launch capability enables diverse mission profiles</a:t>
            </a:r>
          </a:p>
          <a:p>
            <a:r>
              <a:rPr lang="en" altLang="zh-CN" b="1" dirty="0"/>
              <a:t>Orbital Access:</a:t>
            </a:r>
            <a:r>
              <a:rPr lang="en" altLang="zh-CN" dirty="0"/>
              <a:t> East Coast sites support equatorial launches, West Coast supports polar orbits</a:t>
            </a:r>
          </a:p>
          <a:p>
            <a:r>
              <a:rPr lang="en" altLang="zh-CN" b="1" dirty="0"/>
              <a:t>Infrastructure:</a:t>
            </a:r>
            <a:r>
              <a:rPr lang="en" altLang="zh-CN" dirty="0"/>
              <a:t> Established facilities at major spaceports</a:t>
            </a:r>
          </a:p>
          <a:p>
            <a:r>
              <a:rPr lang="en" altLang="zh-CN" b="1" dirty="0"/>
              <a:t>Operational Flexibility:</a:t>
            </a:r>
            <a:r>
              <a:rPr lang="en" altLang="zh-CN" dirty="0"/>
              <a:t> Multiple launch sites reduce weather and scheduling constraints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2&gt;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38A64A8-608F-735D-8551-62C4481A09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760" y="1397876"/>
            <a:ext cx="5514343" cy="3248262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7F85A70B-115C-8F72-D816-D61FF0FADB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867807"/>
            <a:ext cx="4903585" cy="290015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65CC781-774E-3E3A-728A-ACB4229875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7990" y="1087699"/>
            <a:ext cx="6213999" cy="303717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77B0385-9BEB-A060-40CD-D8AB8521D0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44321" y="4161381"/>
            <a:ext cx="4774210" cy="2606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4DFF71-973D-102F-5209-0D8511AA87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899041"/>
          </a:xfrm>
        </p:spPr>
        <p:txBody>
          <a:bodyPr/>
          <a:lstStyle/>
          <a:p>
            <a:r>
              <a:rPr lang="en" altLang="zh-CN" sz="2400" b="1" dirty="0"/>
              <a:t>Key Visualizations:</a:t>
            </a:r>
            <a:br>
              <a:rPr lang="en" altLang="zh-CN" sz="2000" b="1" dirty="0"/>
            </a:br>
            <a:r>
              <a:rPr lang="en" altLang="zh-CN" sz="2000" b="1" dirty="0"/>
              <a:t>West Coast (VAFB SLC-4E):</a:t>
            </a:r>
            <a:r>
              <a:rPr lang="en" altLang="zh-CN" sz="2000" dirty="0"/>
              <a:t> 10 launches marked in California</a:t>
            </a:r>
            <a:br>
              <a:rPr lang="en" altLang="zh-CN" sz="2000" dirty="0"/>
            </a:br>
            <a:r>
              <a:rPr lang="en" altLang="zh-CN" sz="2000" b="1" dirty="0"/>
              <a:t>East Coast (KSC LC-39A):</a:t>
            </a:r>
            <a:r>
              <a:rPr lang="en" altLang="zh-CN" sz="2000" dirty="0"/>
              <a:t> 46 launches in Florida</a:t>
            </a:r>
            <a:br>
              <a:rPr lang="en" altLang="zh-CN" sz="2000" dirty="0"/>
            </a:br>
            <a:r>
              <a:rPr lang="en" altLang="zh-CN" sz="2000" b="1" dirty="0"/>
              <a:t>Cape Canaveral Complex:</a:t>
            </a:r>
            <a:r>
              <a:rPr lang="en" altLang="zh-CN" sz="2000" dirty="0"/>
              <a:t> 13 launches at LC-39A, 33 at CCAFS SLC-40</a:t>
            </a:r>
            <a:br>
              <a:rPr lang="en" altLang="zh-CN" sz="2000" dirty="0"/>
            </a:br>
            <a:r>
              <a:rPr lang="en" altLang="zh-CN" sz="2000" b="1" dirty="0"/>
              <a:t>Clustered View:</a:t>
            </a:r>
            <a:r>
              <a:rPr lang="en" altLang="zh-CN" sz="2000" dirty="0"/>
              <a:t> Success/failure patterns with color-coded markers</a:t>
            </a:r>
            <a:br>
              <a:rPr lang="en" altLang="zh-CN" sz="2000" dirty="0"/>
            </a:br>
            <a:br>
              <a:rPr lang="en" altLang="zh-CN" sz="2000" b="1" dirty="0"/>
            </a:br>
            <a:r>
              <a:rPr lang="en" altLang="zh-CN" sz="2400" b="1" dirty="0"/>
              <a:t>Interactive Features:</a:t>
            </a:r>
            <a:br>
              <a:rPr lang="en" altLang="zh-CN" sz="2400" b="1" dirty="0"/>
            </a:br>
            <a:r>
              <a:rPr lang="en" altLang="zh-CN" sz="2000" b="1" dirty="0"/>
              <a:t>Multi-scale Views:</a:t>
            </a:r>
            <a:r>
              <a:rPr lang="en" altLang="zh-CN" sz="2000" dirty="0"/>
              <a:t> From continental overview to detailed site analysis</a:t>
            </a:r>
            <a:br>
              <a:rPr lang="en" altLang="zh-CN" sz="2000" dirty="0"/>
            </a:br>
            <a:r>
              <a:rPr lang="en" altLang="zh-CN" sz="2000" b="1" dirty="0"/>
              <a:t>Color-coded Outcomes:</a:t>
            </a:r>
            <a:r>
              <a:rPr lang="en" altLang="zh-CN" sz="2000" dirty="0"/>
              <a:t> Green (success) and red (failure) markers</a:t>
            </a:r>
            <a:br>
              <a:rPr lang="en" altLang="zh-CN" sz="2000" dirty="0"/>
            </a:br>
            <a:r>
              <a:rPr lang="en" altLang="zh-CN" sz="2000" b="1" dirty="0"/>
              <a:t>Launch Counts:</a:t>
            </a:r>
            <a:r>
              <a:rPr lang="en" altLang="zh-CN" sz="2000" dirty="0"/>
              <a:t> Numerical indicators showing launch frequency per site</a:t>
            </a:r>
            <a:br>
              <a:rPr lang="en" altLang="zh-CN" sz="2000" dirty="0"/>
            </a:br>
            <a:r>
              <a:rPr lang="en" altLang="zh-CN" sz="2000" b="1" dirty="0"/>
              <a:t>Geographic Context:</a:t>
            </a:r>
            <a:r>
              <a:rPr lang="en" altLang="zh-CN" sz="2000" dirty="0"/>
              <a:t> Proximity to coastlines and infrastructure</a:t>
            </a:r>
            <a:br>
              <a:rPr lang="en" altLang="zh-CN" sz="2000" dirty="0"/>
            </a:br>
            <a:br>
              <a:rPr lang="en" altLang="zh-CN" sz="2000" dirty="0"/>
            </a:br>
            <a:r>
              <a:rPr lang="en" altLang="zh-CN" sz="2400" b="1" dirty="0"/>
              <a:t>Data Insights:</a:t>
            </a:r>
            <a:br>
              <a:rPr lang="en" altLang="zh-CN" sz="2000" b="1" dirty="0"/>
            </a:br>
            <a:r>
              <a:rPr lang="en" altLang="zh-CN" sz="2000" b="1" dirty="0"/>
              <a:t>Launch Distribution:</a:t>
            </a:r>
            <a:r>
              <a:rPr lang="en" altLang="zh-CN" sz="2000" dirty="0"/>
              <a:t> Higher activity at East Coast facilities</a:t>
            </a:r>
            <a:br>
              <a:rPr lang="en" altLang="zh-CN" sz="2000" dirty="0"/>
            </a:br>
            <a:r>
              <a:rPr lang="en" altLang="zh-CN" sz="2000" b="1" dirty="0"/>
              <a:t>Success Patterns:</a:t>
            </a:r>
            <a:r>
              <a:rPr lang="en" altLang="zh-CN" sz="2000" dirty="0"/>
              <a:t> Visual clustering shows landing outcome trends</a:t>
            </a:r>
            <a:br>
              <a:rPr lang="en" altLang="zh-CN" sz="2000" dirty="0"/>
            </a:br>
            <a:r>
              <a:rPr lang="en" altLang="zh-CN" sz="2000" b="1" dirty="0"/>
              <a:t>Site Utilization:</a:t>
            </a:r>
            <a:r>
              <a:rPr lang="en" altLang="zh-CN" sz="2000" dirty="0"/>
              <a:t> Different launch frequencies across facilities</a:t>
            </a:r>
            <a:br>
              <a:rPr lang="en" altLang="zh-CN" sz="2000" dirty="0"/>
            </a:br>
            <a:r>
              <a:rPr lang="en" altLang="zh-CN" sz="2000" b="1" dirty="0"/>
              <a:t>Geographic Strategy:</a:t>
            </a:r>
            <a:r>
              <a:rPr lang="en" altLang="zh-CN" sz="2000" dirty="0"/>
              <a:t> Strategic positioning for orbital access</a:t>
            </a:r>
            <a:br>
              <a:rPr lang="en" altLang="zh-CN" sz="2000" dirty="0"/>
            </a:br>
            <a:endParaRPr kumimoji="1"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57549145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90688"/>
            <a:ext cx="8597827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show the screenshot of a selected launch site to its proximities such as railway, highway, coastline, with distance calculated and displayed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828067" y="1531916"/>
            <a:ext cx="10049729" cy="49995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context:</a:t>
            </a:r>
          </a:p>
          <a:p>
            <a:pPr lvl="1"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 launches Falcon 9 at $62M vs competitors' $165M</a:t>
            </a:r>
          </a:p>
          <a:p>
            <a:pPr lvl="1"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Cost advantage from reusable first stage boosters</a:t>
            </a:r>
          </a:p>
          <a:p>
            <a:pPr lvl="1"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Predicting landing success determines launch costs</a:t>
            </a:r>
          </a:p>
          <a:p>
            <a:pPr lvl="1"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Critical for competitor bidding strategies</a:t>
            </a:r>
          </a:p>
          <a:p>
            <a:pPr marL="0" indent="0"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to solve:</a:t>
            </a:r>
          </a:p>
          <a:p>
            <a:pPr lvl="1"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Which sites and payload ranges have highest success?</a:t>
            </a:r>
          </a:p>
          <a:p>
            <a:pPr lvl="1"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Which booster version performs best?</a:t>
            </a:r>
          </a:p>
          <a:p>
            <a:pPr lvl="1"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How to optimize bidding strategy vs SpaceX?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Pie chart (show the percentage of success launches)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363682C-926F-8EE4-DD48-9CC94769DD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934538"/>
            <a:ext cx="7772400" cy="2988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0" y="538650"/>
            <a:ext cx="11001575" cy="9214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Scatter plot of Payload vs Launch Outcome for all sites with</a:t>
            </a:r>
          </a:p>
          <a:p>
            <a:r>
              <a:rPr lang="en-US" dirty="0">
                <a:solidFill>
                  <a:srgbClr val="0B49CB"/>
                </a:solidFill>
                <a:latin typeface="Abadi"/>
              </a:rPr>
              <a:t>Different weight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50919CC-1417-B34E-4F79-BA48744370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0209" y="1460102"/>
            <a:ext cx="6720587" cy="225741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06745F41-8903-64AC-8E84-05EB5A89CD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0649" y="4089920"/>
            <a:ext cx="6730147" cy="2136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3E70121-2248-1CB3-9515-D7C2B5C947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3056" y="1714500"/>
            <a:ext cx="7772400" cy="171450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45F808F6-2D5F-E037-3E83-36C1F5192ABE}"/>
              </a:ext>
            </a:extLst>
          </p:cNvPr>
          <p:cNvSpPr txBox="1"/>
          <p:nvPr/>
        </p:nvSpPr>
        <p:spPr>
          <a:xfrm>
            <a:off x="1453056" y="4226469"/>
            <a:ext cx="8135007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2800" dirty="0"/>
              <a:t>Decision Tree achieved highest accuracy (87.3%) among four models tested. Logistic Regression</a:t>
            </a:r>
            <a:r>
              <a:rPr lang="en-US" altLang="zh-CN" sz="2800" dirty="0"/>
              <a:t>(83.3%)</a:t>
            </a:r>
            <a:r>
              <a:rPr lang="en" altLang="zh-CN" sz="2800" dirty="0"/>
              <a:t>, SVM(84.8%), and KNN(83.3%). Decision Tree best predicts SpaceX landing success.</a:t>
            </a:r>
            <a:endParaRPr lang="en-US" altLang="zh-CN" sz="2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133600"/>
            <a:ext cx="4810982" cy="3735388"/>
          </a:xfrm>
          <a:prstGeom prst="rect">
            <a:avLst/>
          </a:prstGeom>
        </p:spPr>
        <p:txBody>
          <a:bodyPr>
            <a:normAutofit fontScale="92500"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" altLang="zh-CN" dirty="0"/>
              <a:t>Decision Tree model confusion matrix shows: 12 true positives (correctly predicted landings), 3 true negatives (correctly predicted failures), 3 false positives (incorrectly predicted landings), 0 false negatives (no missed landings). Model performs well with high precision.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3187CD2-C343-0D60-4C3C-1CB833F8E7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5925" y="1890687"/>
            <a:ext cx="5632047" cy="4145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10171258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" altLang="zh-CN" dirty="0"/>
              <a:t>Decision Tree achieved highest accuracy (87.3%) for SpaceX landing prediction</a:t>
            </a:r>
          </a:p>
          <a:p>
            <a:r>
              <a:rPr lang="en" altLang="zh-CN" dirty="0"/>
              <a:t>Launch site location and flight frequency impact landing success rates</a:t>
            </a:r>
          </a:p>
          <a:p>
            <a:r>
              <a:rPr lang="en" altLang="zh-CN" dirty="0"/>
              <a:t>Payload mass and orbit type significantly influence landing outcomes</a:t>
            </a:r>
          </a:p>
          <a:p>
            <a:r>
              <a:rPr lang="en" altLang="zh-CN" dirty="0"/>
              <a:t>Interactive dashboard enables real-time launch analysis</a:t>
            </a:r>
          </a:p>
          <a:p>
            <a:r>
              <a:rPr lang="en" altLang="zh-CN" dirty="0"/>
              <a:t>Machine learning successfully predicts Falcon 9 first stage landing success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marL="457200" lvl="1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SpaceX API &amp; Wikipedia scraping, 101 launch records, 99%+ complete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marL="457200" lvl="1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Clean and standardize data, Create landing success labels (0/1)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marL="0" indent="0">
              <a:buNone/>
            </a:pPr>
            <a:r>
              <a:rPr lang="en" altLang="zh-CN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       Best models: Decision Tree   Accuracy: 0.8732142857142856%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r>
              <a:rPr lang="en" altLang="zh-CN" dirty="0"/>
              <a:t>API: SpaceX launch data (101 records)</a:t>
            </a:r>
          </a:p>
          <a:p>
            <a:r>
              <a:rPr lang="en" altLang="zh-CN" dirty="0"/>
              <a:t>Web scraping: Wikipedia Falcon 9 history</a:t>
            </a:r>
          </a:p>
          <a:p>
            <a:r>
              <a:rPr lang="en" altLang="zh-CN" dirty="0"/>
              <a:t>Integration: Combined dataset with 99%+ completeness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654A324-7041-654C-AE1B-30CBF3A974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602733"/>
            <a:ext cx="12192000" cy="3312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1C7DDB"/>
                </a:solidFill>
                <a:latin typeface="Abadi"/>
              </a:rPr>
              <a:t>Place your flowchart of SpaceX API calls here</a:t>
            </a:r>
            <a:endParaRPr lang="en-US" dirty="0">
              <a:cs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r>
              <a:rPr lang="en" altLang="zh-CN" dirty="0"/>
              <a:t>Endpoint: </a:t>
            </a:r>
            <a:r>
              <a:rPr lang="en" altLang="zh-CN" dirty="0" err="1"/>
              <a:t>api.spacexdata.com</a:t>
            </a:r>
            <a:r>
              <a:rPr lang="en" altLang="zh-CN" dirty="0"/>
              <a:t>/v4/launches/past</a:t>
            </a:r>
          </a:p>
          <a:p>
            <a:r>
              <a:rPr lang="en" altLang="zh-CN" dirty="0"/>
              <a:t>Key Data: Flight Number, Launch Date, Booster Version, Launch Site, Payload Mass, Landing Outcome</a:t>
            </a:r>
          </a:p>
          <a:p>
            <a:r>
              <a:rPr lang="en" altLang="zh-CN" dirty="0"/>
              <a:t>Process: JSON → </a:t>
            </a:r>
            <a:r>
              <a:rPr lang="en" altLang="zh-CN" dirty="0" err="1"/>
              <a:t>DataFrame</a:t>
            </a:r>
            <a:r>
              <a:rPr lang="en" altLang="zh-CN" dirty="0"/>
              <a:t> → Filter Falcon 9 → Clean Data</a:t>
            </a:r>
          </a:p>
          <a:p>
            <a:r>
              <a:rPr lang="en" altLang="zh-CN" dirty="0"/>
              <a:t>Result: 101 launches with complete information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rgbClr val="FF0000"/>
                </a:solidFill>
                <a:latin typeface="Abadi" panose="020B0604020104020204" pitchFamily="34" charset="0"/>
              </a:rPr>
              <a:t>GitHub URL: https://</a:t>
            </a:r>
            <a:r>
              <a:rPr lang="en-US" sz="2200" dirty="0" err="1">
                <a:solidFill>
                  <a:srgbClr val="FF0000"/>
                </a:solidFill>
                <a:latin typeface="Abadi" panose="020B0604020104020204" pitchFamily="34" charset="0"/>
              </a:rPr>
              <a:t>github.com</a:t>
            </a:r>
            <a:r>
              <a:rPr lang="en-US" sz="2200" dirty="0">
                <a:solidFill>
                  <a:srgbClr val="FF0000"/>
                </a:solidFill>
                <a:latin typeface="Abadi" panose="020B0604020104020204" pitchFamily="34" charset="0"/>
              </a:rPr>
              <a:t>/</a:t>
            </a:r>
            <a:r>
              <a:rPr lang="en-US" sz="2200" dirty="0" err="1">
                <a:solidFill>
                  <a:srgbClr val="FF0000"/>
                </a:solidFill>
                <a:latin typeface="Abadi" panose="020B0604020104020204" pitchFamily="34" charset="0"/>
              </a:rPr>
              <a:t>HarlanAlternative</a:t>
            </a:r>
            <a:r>
              <a:rPr lang="en-US" sz="2200" dirty="0">
                <a:solidFill>
                  <a:srgbClr val="FF0000"/>
                </a:solidFill>
                <a:latin typeface="Abadi" panose="020B0604020104020204" pitchFamily="34" charset="0"/>
              </a:rPr>
              <a:t>/</a:t>
            </a:r>
            <a:r>
              <a:rPr lang="en-US" sz="2200" dirty="0" err="1">
                <a:solidFill>
                  <a:srgbClr val="FF0000"/>
                </a:solidFill>
                <a:latin typeface="Abadi" panose="020B0604020104020204" pitchFamily="34" charset="0"/>
              </a:rPr>
              <a:t>ForIBM_capstone</a:t>
            </a:r>
            <a:r>
              <a:rPr lang="en-US" sz="2200" dirty="0">
                <a:solidFill>
                  <a:srgbClr val="FF0000"/>
                </a:solidFill>
                <a:latin typeface="Abadi" panose="020B0604020104020204" pitchFamily="34" charset="0"/>
              </a:rPr>
              <a:t>/blob/main/jupyter-labs-spacex-data-collection-api-v2.ipynb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90C7C7B-4C98-BD50-696A-7620F9A8C2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0262" y="1800225"/>
            <a:ext cx="5506673" cy="422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9"/>
            <a:ext cx="4898286" cy="3615454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Web Scraping Process: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Source: Wikipedia Falcon 9 launch history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Tool: BeautifulSoup4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Data: Flight No., Launch Site, Payload, Mission Outcome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Result: Structured dataset matching API data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rgbClr val="FF0000"/>
                </a:solidFill>
                <a:latin typeface="Abadi" panose="020B0604020104020204" pitchFamily="34" charset="0"/>
              </a:rPr>
              <a:t>GitHub URL: https://</a:t>
            </a:r>
            <a:r>
              <a:rPr lang="en-US" sz="2200" dirty="0" err="1">
                <a:solidFill>
                  <a:srgbClr val="FF0000"/>
                </a:solidFill>
                <a:latin typeface="Abadi" panose="020B0604020104020204" pitchFamily="34" charset="0"/>
              </a:rPr>
              <a:t>github.com</a:t>
            </a:r>
            <a:r>
              <a:rPr lang="en-US" sz="2200" dirty="0">
                <a:solidFill>
                  <a:srgbClr val="FF0000"/>
                </a:solidFill>
                <a:latin typeface="Abadi" panose="020B0604020104020204" pitchFamily="34" charset="0"/>
              </a:rPr>
              <a:t>/</a:t>
            </a:r>
            <a:r>
              <a:rPr lang="en-US" sz="2200" dirty="0" err="1">
                <a:solidFill>
                  <a:srgbClr val="FF0000"/>
                </a:solidFill>
                <a:latin typeface="Abadi" panose="020B0604020104020204" pitchFamily="34" charset="0"/>
              </a:rPr>
              <a:t>HarlanAlternative</a:t>
            </a:r>
            <a:r>
              <a:rPr lang="en-US" sz="2200" dirty="0">
                <a:solidFill>
                  <a:srgbClr val="FF0000"/>
                </a:solidFill>
                <a:latin typeface="Abadi" panose="020B0604020104020204" pitchFamily="34" charset="0"/>
              </a:rPr>
              <a:t>/</a:t>
            </a:r>
            <a:r>
              <a:rPr lang="en-US" sz="2200" dirty="0" err="1">
                <a:solidFill>
                  <a:srgbClr val="FF0000"/>
                </a:solidFill>
                <a:latin typeface="Abadi" panose="020B0604020104020204" pitchFamily="34" charset="0"/>
              </a:rPr>
              <a:t>ForIBM_capstone</a:t>
            </a:r>
            <a:r>
              <a:rPr lang="en-US" sz="2200" dirty="0">
                <a:solidFill>
                  <a:srgbClr val="FF0000"/>
                </a:solidFill>
                <a:latin typeface="Abadi" panose="020B0604020104020204" pitchFamily="34" charset="0"/>
              </a:rPr>
              <a:t>/blob/main/jupyter-labs-webscraping%20(1).</a:t>
            </a:r>
            <a:r>
              <a:rPr lang="en-US" sz="2200" dirty="0" err="1">
                <a:solidFill>
                  <a:srgbClr val="FF0000"/>
                </a:solidFill>
                <a:latin typeface="Abadi" panose="020B0604020104020204" pitchFamily="34" charset="0"/>
              </a:rPr>
              <a:t>ipynb</a:t>
            </a:r>
            <a:endParaRPr lang="en-US" sz="2200" dirty="0">
              <a:solidFill>
                <a:srgbClr val="FF0000"/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1C7DDB"/>
                </a:solidFill>
                <a:latin typeface="Abadi"/>
              </a:rPr>
              <a:t>Place your flowchart of web scraping here</a:t>
            </a:r>
            <a:endParaRPr lang="en-US" dirty="0">
              <a:cs typeface="Calibri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981C253-699E-4AE3-BB00-2F3AF9F7F5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7492" y="1792288"/>
            <a:ext cx="6374508" cy="4233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1750</TotalTime>
  <Words>2457</Words>
  <Application>Microsoft Macintosh PowerPoint</Application>
  <PresentationFormat>宽屏</PresentationFormat>
  <Paragraphs>355</Paragraphs>
  <Slides>46</Slides>
  <Notes>8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46</vt:i4>
      </vt:variant>
    </vt:vector>
  </HeadingPairs>
  <TitlesOfParts>
    <vt:vector size="52" baseType="lpstr">
      <vt:lpstr>-apple-system</vt:lpstr>
      <vt:lpstr>Abadi</vt:lpstr>
      <vt:lpstr>Arial</vt:lpstr>
      <vt:lpstr>Calibri</vt:lpstr>
      <vt:lpstr>IBM Plex Mono SemiBold</vt:lpstr>
      <vt:lpstr>Custom Design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Key Visualizations: West Coast (VAFB SLC-4E): 10 launches marked in California East Coast (KSC LC-39A): 46 launches in Florida Cape Canaveral Complex: 13 launches at LC-39A, 33 at CCAFS SLC-40 Clustered View: Success/failure patterns with color-coded markers  Interactive Features: Multi-scale Views: From continental overview to detailed site analysis Color-coded Outcomes: Green (success) and red (failure) markers Launch Counts: Numerical indicators showing launch frequency per site Geographic Context: Proximity to coastlines and infrastructure  Data Insights: Launch Distribution: Higher activity at East Coast facilities Success Patterns: Visual clustering shows landing outcome trends Site Utilization: Different launch frequencies across facilities Geographic Strategy: Strategic positioning for orbital access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Haoran Li</cp:lastModifiedBy>
  <cp:revision>203</cp:revision>
  <dcterms:created xsi:type="dcterms:W3CDTF">2021-04-29T18:58:34Z</dcterms:created>
  <dcterms:modified xsi:type="dcterms:W3CDTF">2025-08-06T06:54:41Z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